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12192000"/>
  <p:notesSz cx="6858000" cy="9144000"/>
  <p:embeddedFontLst>
    <p:embeddedFont>
      <p:font typeface="Roboto"/>
      <p:regular r:id="rId22"/>
      <p:bold r:id="rId23"/>
      <p:italic r:id="rId24"/>
      <p:boldItalic r:id="rId25"/>
    </p:embeddedFont>
    <p:embeddedFont>
      <p:font typeface="Work Sans Medium"/>
      <p:regular r:id="rId26"/>
      <p:bold r:id="rId27"/>
      <p:italic r:id="rId28"/>
      <p:boldItalic r:id="rId29"/>
    </p:embeddedFont>
    <p:embeddedFont>
      <p:font typeface="Work Sans Light"/>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4" roundtripDataSignature="AMtx7miMKr+eIjDaOuyZMIx73RkbEc3UJ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5C477E-47DF-4D9E-86F9-35591FE1D7DD}">
  <a:tblStyle styleId="{725C477E-47DF-4D9E-86F9-35591FE1D7DD}" styleName="Table_0">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WorkSansMedium-regular.fntdata"/><Relationship Id="rId25" Type="http://schemas.openxmlformats.org/officeDocument/2006/relationships/font" Target="fonts/Roboto-boldItalic.fntdata"/><Relationship Id="rId28" Type="http://schemas.openxmlformats.org/officeDocument/2006/relationships/font" Target="fonts/WorkSansMedium-italic.fntdata"/><Relationship Id="rId27" Type="http://schemas.openxmlformats.org/officeDocument/2006/relationships/font" Target="fonts/WorkSansMedium-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WorkSansMedium-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WorkSansLight-bold.fntdata"/><Relationship Id="rId30" Type="http://schemas.openxmlformats.org/officeDocument/2006/relationships/font" Target="fonts/WorkSansLight-regular.fntdata"/><Relationship Id="rId11" Type="http://schemas.openxmlformats.org/officeDocument/2006/relationships/slide" Target="slides/slide6.xml"/><Relationship Id="rId33" Type="http://schemas.openxmlformats.org/officeDocument/2006/relationships/font" Target="fonts/WorkSansLight-boldItalic.fntdata"/><Relationship Id="rId10" Type="http://schemas.openxmlformats.org/officeDocument/2006/relationships/slide" Target="slides/slide5.xml"/><Relationship Id="rId32" Type="http://schemas.openxmlformats.org/officeDocument/2006/relationships/font" Target="fonts/WorkSansLight-italic.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f4ed825787_2_1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68" name="Google Shape;168;g1f4ed825787_2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d6869905e4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76" name="Google Shape;176;g2d6869905e4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84" name="Google Shape;18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95" name="Google Shape;19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06" name="Google Shape;20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1942ef6a1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g31942ef6a1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g31942ef6a10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25" name="Google Shape;22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03" name="Google Shape;10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0" name="Google Shape;11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9" name="Google Shape;11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7" name="Google Shape;12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35" name="Google Shape;13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43" name="Google Shape;14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51" name="Google Shape;15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60" name="Google Shape;16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 name="Shape 15"/>
        <p:cNvGrpSpPr/>
        <p:nvPr/>
      </p:nvGrpSpPr>
      <p:grpSpPr>
        <a:xfrm>
          <a:off x="0" y="0"/>
          <a:ext cx="0" cy="0"/>
          <a:chOff x="0" y="0"/>
          <a:chExt cx="0" cy="0"/>
        </a:xfrm>
      </p:grpSpPr>
      <p:sp>
        <p:nvSpPr>
          <p:cNvPr id="16" name="Google Shape;16;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6"/>
          <p:cNvSpPr/>
          <p:nvPr>
            <p:ph idx="2" type="pic"/>
          </p:nvPr>
        </p:nvSpPr>
        <p:spPr>
          <a:xfrm>
            <a:off x="5183188" y="987425"/>
            <a:ext cx="6172200" cy="4873625"/>
          </a:xfrm>
          <a:prstGeom prst="rect">
            <a:avLst/>
          </a:prstGeom>
          <a:noFill/>
          <a:ln>
            <a:noFill/>
          </a:ln>
        </p:spPr>
      </p:sp>
      <p:sp>
        <p:nvSpPr>
          <p:cNvPr id="18" name="Google Shape;18;p1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 name="Google Shape;19;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8" name="Shape 68"/>
        <p:cNvGrpSpPr/>
        <p:nvPr/>
      </p:nvGrpSpPr>
      <p:grpSpPr>
        <a:xfrm>
          <a:off x="0" y="0"/>
          <a:ext cx="0" cy="0"/>
          <a:chOff x="0" y="0"/>
          <a:chExt cx="0" cy="0"/>
        </a:xfrm>
      </p:grpSpPr>
      <p:sp>
        <p:nvSpPr>
          <p:cNvPr id="69" name="Google Shape;69;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3" name="Shape 73"/>
        <p:cNvGrpSpPr/>
        <p:nvPr/>
      </p:nvGrpSpPr>
      <p:grpSpPr>
        <a:xfrm>
          <a:off x="0" y="0"/>
          <a:ext cx="0" cy="0"/>
          <a:chOff x="0" y="0"/>
          <a:chExt cx="0" cy="0"/>
        </a:xfrm>
      </p:grpSpPr>
      <p:sp>
        <p:nvSpPr>
          <p:cNvPr id="74" name="Google Shape;74;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6" name="Google Shape;76;p2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0" name="Shape 80"/>
        <p:cNvGrpSpPr/>
        <p:nvPr/>
      </p:nvGrpSpPr>
      <p:grpSpPr>
        <a:xfrm>
          <a:off x="0" y="0"/>
          <a:ext cx="0" cy="0"/>
          <a:chOff x="0" y="0"/>
          <a:chExt cx="0" cy="0"/>
        </a:xfrm>
      </p:grpSpPr>
      <p:sp>
        <p:nvSpPr>
          <p:cNvPr id="81" name="Google Shape;81;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6" name="Shape 86"/>
        <p:cNvGrpSpPr/>
        <p:nvPr/>
      </p:nvGrpSpPr>
      <p:grpSpPr>
        <a:xfrm>
          <a:off x="0" y="0"/>
          <a:ext cx="0" cy="0"/>
          <a:chOff x="0" y="0"/>
          <a:chExt cx="0" cy="0"/>
        </a:xfrm>
      </p:grpSpPr>
      <p:sp>
        <p:nvSpPr>
          <p:cNvPr id="87" name="Google Shape;87;p2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25" name="Google Shape;25;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26" name="Google Shape;2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27" name="Shape 27"/>
        <p:cNvGrpSpPr/>
        <p:nvPr/>
      </p:nvGrpSpPr>
      <p:grpSpPr>
        <a:xfrm>
          <a:off x="0" y="0"/>
          <a:ext cx="0" cy="0"/>
          <a:chOff x="0" y="0"/>
          <a:chExt cx="0" cy="0"/>
        </a:xfrm>
      </p:grpSpPr>
      <p:pic>
        <p:nvPicPr>
          <p:cNvPr descr="Patrón de fondo&#10;&#10;Descripción generada automáticamente" id="28" name="Google Shape;28;p18"/>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9" name="Google Shape;29;p18"/>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30" name="Shape 30"/>
        <p:cNvGrpSpPr/>
        <p:nvPr/>
      </p:nvGrpSpPr>
      <p:grpSpPr>
        <a:xfrm>
          <a:off x="0" y="0"/>
          <a:ext cx="0" cy="0"/>
          <a:chOff x="0" y="0"/>
          <a:chExt cx="0" cy="0"/>
        </a:xfrm>
      </p:grpSpPr>
      <p:sp>
        <p:nvSpPr>
          <p:cNvPr id="31" name="Google Shape;3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4" name="Shape 34"/>
        <p:cNvGrpSpPr/>
        <p:nvPr/>
      </p:nvGrpSpPr>
      <p:grpSpPr>
        <a:xfrm>
          <a:off x="0" y="0"/>
          <a:ext cx="0" cy="0"/>
          <a:chOff x="0" y="0"/>
          <a:chExt cx="0" cy="0"/>
        </a:xfrm>
      </p:grpSpPr>
      <p:sp>
        <p:nvSpPr>
          <p:cNvPr id="35" name="Google Shape;35;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7" name="Google Shape;3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40" name="Shape 40"/>
        <p:cNvGrpSpPr/>
        <p:nvPr/>
      </p:nvGrpSpPr>
      <p:grpSpPr>
        <a:xfrm>
          <a:off x="0" y="0"/>
          <a:ext cx="0" cy="0"/>
          <a:chOff x="0" y="0"/>
          <a:chExt cx="0" cy="0"/>
        </a:xfrm>
      </p:grpSpPr>
      <p:sp>
        <p:nvSpPr>
          <p:cNvPr id="41" name="Google Shape;41;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6" name="Shape 46"/>
        <p:cNvGrpSpPr/>
        <p:nvPr/>
      </p:nvGrpSpPr>
      <p:grpSpPr>
        <a:xfrm>
          <a:off x="0" y="0"/>
          <a:ext cx="0" cy="0"/>
          <a:chOff x="0" y="0"/>
          <a:chExt cx="0" cy="0"/>
        </a:xfrm>
      </p:grpSpPr>
      <p:sp>
        <p:nvSpPr>
          <p:cNvPr id="47" name="Google Shape;47;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9" name="Google Shape;49;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2" name="Shape 52"/>
        <p:cNvGrpSpPr/>
        <p:nvPr/>
      </p:nvGrpSpPr>
      <p:grpSpPr>
        <a:xfrm>
          <a:off x="0" y="0"/>
          <a:ext cx="0" cy="0"/>
          <a:chOff x="0" y="0"/>
          <a:chExt cx="0" cy="0"/>
        </a:xfrm>
      </p:grpSpPr>
      <p:sp>
        <p:nvSpPr>
          <p:cNvPr id="53" name="Google Shape;53;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9" name="Shape 59"/>
        <p:cNvGrpSpPr/>
        <p:nvPr/>
      </p:nvGrpSpPr>
      <p:grpSpPr>
        <a:xfrm>
          <a:off x="0" y="0"/>
          <a:ext cx="0" cy="0"/>
          <a:chOff x="0" y="0"/>
          <a:chExt cx="0" cy="0"/>
        </a:xfrm>
      </p:grpSpPr>
      <p:sp>
        <p:nvSpPr>
          <p:cNvPr id="60" name="Google Shape;60;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2" name="Google Shape;62;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4" name="Google Shape;64;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rive.google.com/file/d/14O0c4NTQaK0mxJ1oa5DxNgp1HKE3Jq6G/view?usp=drive_link" TargetMode="Externa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docs.google.com/document/d/1JBma41fZ9HZwXnZg3E32HQL1HDBUBgYt/edit?usp=drive_link&amp;ouid=102882396956295577982&amp;rtpof=true&amp;sd=true" TargetMode="Externa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docs.google.com/document/d/1BI2mEQS69UY-SgGfpPrKb8FEK7lX8ZRyi2pk9F47Vss/edit?usp=drive_link" TargetMode="External"/><Relationship Id="rId4" Type="http://schemas.openxmlformats.org/officeDocument/2006/relationships/hyperlink" Target="https://docs.google.com/document/d/1BI2mEQS69UY-SgGfpPrKb8FEK7lX8ZRyi2pk9F47Vss/edit?usp=drive_link" TargetMode="External"/><Relationship Id="rId5" Type="http://schemas.openxmlformats.org/officeDocument/2006/relationships/image" Target="../media/image3.png"/><Relationship Id="rId6" Type="http://schemas.openxmlformats.org/officeDocument/2006/relationships/image" Target="../media/image15.png"/><Relationship Id="rId7"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docs.google.com/spreadsheets/d/1Q0_psiqv5E3X68TvsRDziQ_24XqepF3A/edit?usp=drive_link&amp;ouid=102882396956295577982&amp;rtpof=true&amp;sd=tru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image" Target="../media/image17.png"/><Relationship Id="rId6" Type="http://schemas.openxmlformats.org/officeDocument/2006/relationships/image" Target="../media/image25.png"/><Relationship Id="rId7" Type="http://schemas.openxmlformats.org/officeDocument/2006/relationships/image" Target="../media/image21.png"/><Relationship Id="rId8"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ocs.google.com/document/d/1aOHF1-GCL_2S4Ytl5_sHQwSBU3XX85Zm/edit?usp=sharing&amp;ouid=113851609166169504605&amp;rtpof=true&amp;sd=true" TargetMode="Externa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drive.google.com/file/d/1q57yx--6fdqj8I3pnvbzhqlAOF31hKmz/view?usp=drive_link"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descr="Window" id="96" name="Google Shape;96;p1"/>
          <p:cNvPicPr preferRelativeResize="0"/>
          <p:nvPr>
            <p:ph idx="2" type="pic"/>
          </p:nvPr>
        </p:nvPicPr>
        <p:blipFill rotWithShape="1">
          <a:blip r:embed="rId3">
            <a:alphaModFix/>
          </a:blip>
          <a:srcRect b="100000" l="-3150" r="3146" t="-100000"/>
          <a:stretch/>
        </p:blipFill>
        <p:spPr>
          <a:xfrm>
            <a:off x="300470" y="206391"/>
            <a:ext cx="11891530" cy="1480366"/>
          </a:xfrm>
          <a:prstGeom prst="rect">
            <a:avLst/>
          </a:prstGeom>
          <a:noFill/>
          <a:ln>
            <a:noFill/>
          </a:ln>
        </p:spPr>
      </p:pic>
      <p:pic>
        <p:nvPicPr>
          <p:cNvPr descr="Window" id="97" name="Google Shape;97;p1"/>
          <p:cNvPicPr preferRelativeResize="0"/>
          <p:nvPr/>
        </p:nvPicPr>
        <p:blipFill rotWithShape="1">
          <a:blip r:embed="rId4">
            <a:alphaModFix amt="20000"/>
          </a:blip>
          <a:srcRect b="0" l="0" r="0" t="0"/>
          <a:stretch/>
        </p:blipFill>
        <p:spPr>
          <a:xfrm>
            <a:off x="1890944" y="1777984"/>
            <a:ext cx="8895425" cy="4873626"/>
          </a:xfrm>
          <a:prstGeom prst="rect">
            <a:avLst/>
          </a:prstGeom>
          <a:noFill/>
          <a:ln>
            <a:noFill/>
          </a:ln>
        </p:spPr>
      </p:pic>
      <p:sp>
        <p:nvSpPr>
          <p:cNvPr id="98" name="Google Shape;98;p1"/>
          <p:cNvSpPr txBox="1"/>
          <p:nvPr/>
        </p:nvSpPr>
        <p:spPr>
          <a:xfrm>
            <a:off x="8004014" y="6085642"/>
            <a:ext cx="405482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chemeClr val="accent6"/>
                </a:solidFill>
                <a:latin typeface="Calibri"/>
                <a:ea typeface="Calibri"/>
                <a:cs typeface="Calibri"/>
                <a:sym typeface="Calibri"/>
              </a:rPr>
              <a:t>Análisis y Desarrollo de Software</a:t>
            </a:r>
            <a:endParaRPr b="0" i="0" sz="1400" u="none" cap="none" strike="noStrike">
              <a:solidFill>
                <a:srgbClr val="000000"/>
              </a:solidFill>
              <a:latin typeface="Arial"/>
              <a:ea typeface="Arial"/>
              <a:cs typeface="Arial"/>
              <a:sym typeface="Arial"/>
            </a:endParaRPr>
          </a:p>
        </p:txBody>
      </p:sp>
      <p:sp>
        <p:nvSpPr>
          <p:cNvPr id="99" name="Google Shape;99;p1"/>
          <p:cNvSpPr txBox="1"/>
          <p:nvPr/>
        </p:nvSpPr>
        <p:spPr>
          <a:xfrm>
            <a:off x="4172938" y="3860775"/>
            <a:ext cx="4146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MX" sz="4000" u="none" cap="none" strike="noStrike">
                <a:solidFill>
                  <a:schemeClr val="dk1"/>
                </a:solidFill>
                <a:latin typeface="Work Sans Medium"/>
                <a:ea typeface="Work Sans Medium"/>
                <a:cs typeface="Work Sans Medium"/>
                <a:sym typeface="Work Sans Medium"/>
              </a:rPr>
              <a:t>Huellas &amp; Salud</a:t>
            </a:r>
            <a:endParaRPr b="0" i="0" sz="1400" u="none" cap="none" strike="noStrike">
              <a:solidFill>
                <a:srgbClr val="000000"/>
              </a:solidFill>
              <a:latin typeface="Arial"/>
              <a:ea typeface="Arial"/>
              <a:cs typeface="Arial"/>
              <a:sym typeface="Arial"/>
            </a:endParaRPr>
          </a:p>
        </p:txBody>
      </p:sp>
      <p:pic>
        <p:nvPicPr>
          <p:cNvPr id="100" name="Google Shape;100;p1"/>
          <p:cNvPicPr preferRelativeResize="0"/>
          <p:nvPr/>
        </p:nvPicPr>
        <p:blipFill rotWithShape="1">
          <a:blip r:embed="rId5">
            <a:alphaModFix/>
          </a:blip>
          <a:srcRect b="0" l="0" r="0" t="0"/>
          <a:stretch/>
        </p:blipFill>
        <p:spPr>
          <a:xfrm>
            <a:off x="4610100" y="1052138"/>
            <a:ext cx="2971800" cy="2638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1f4ed825787_2_176"/>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Mapas de Procesos </a:t>
            </a:r>
            <a:endParaRPr/>
          </a:p>
        </p:txBody>
      </p:sp>
      <p:sp>
        <p:nvSpPr>
          <p:cNvPr id="171" name="Google Shape;171;g1f4ed825787_2_176"/>
          <p:cNvSpPr txBox="1"/>
          <p:nvPr/>
        </p:nvSpPr>
        <p:spPr>
          <a:xfrm>
            <a:off x="10847700" y="6396300"/>
            <a:ext cx="1344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MX" sz="1800" u="sng" cap="none" strike="noStrike">
                <a:solidFill>
                  <a:schemeClr val="hlink"/>
                </a:solidFill>
                <a:latin typeface="Calibri"/>
                <a:ea typeface="Calibri"/>
                <a:cs typeface="Calibri"/>
                <a:sym typeface="Calibri"/>
                <a:hlinkClick r:id="rId3"/>
              </a:rPr>
              <a:t>ver formato</a:t>
            </a:r>
            <a:endParaRPr b="0" i="0" sz="1800" u="none" cap="none" strike="noStrike">
              <a:solidFill>
                <a:schemeClr val="dk1"/>
              </a:solidFill>
              <a:latin typeface="Calibri"/>
              <a:ea typeface="Calibri"/>
              <a:cs typeface="Calibri"/>
              <a:sym typeface="Calibri"/>
            </a:endParaRPr>
          </a:p>
        </p:txBody>
      </p:sp>
      <p:sp>
        <p:nvSpPr>
          <p:cNvPr id="172" name="Google Shape;172;g1f4ed825787_2_176"/>
          <p:cNvSpPr txBox="1"/>
          <p:nvPr/>
        </p:nvSpPr>
        <p:spPr>
          <a:xfrm>
            <a:off x="364550" y="1451325"/>
            <a:ext cx="11380800" cy="2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173" name="Google Shape;173;g1f4ed825787_2_176"/>
          <p:cNvPicPr preferRelativeResize="0"/>
          <p:nvPr/>
        </p:nvPicPr>
        <p:blipFill rotWithShape="1">
          <a:blip r:embed="rId4">
            <a:alphaModFix/>
          </a:blip>
          <a:srcRect b="0" l="0" r="0" t="0"/>
          <a:stretch/>
        </p:blipFill>
        <p:spPr>
          <a:xfrm>
            <a:off x="2081236" y="1877775"/>
            <a:ext cx="7947424" cy="48456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2d6869905e4_1_0"/>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Diagrama casos de uso</a:t>
            </a:r>
            <a:endParaRPr/>
          </a:p>
        </p:txBody>
      </p:sp>
      <p:sp>
        <p:nvSpPr>
          <p:cNvPr id="179" name="Google Shape;179;g2d6869905e4_1_0"/>
          <p:cNvSpPr txBox="1"/>
          <p:nvPr/>
        </p:nvSpPr>
        <p:spPr>
          <a:xfrm>
            <a:off x="10847700" y="6396300"/>
            <a:ext cx="1344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MX" sz="1800" u="sng">
                <a:solidFill>
                  <a:schemeClr val="hlink"/>
                </a:solidFill>
                <a:latin typeface="Calibri"/>
                <a:ea typeface="Calibri"/>
                <a:cs typeface="Calibri"/>
                <a:sym typeface="Calibri"/>
                <a:hlinkClick r:id="rId3"/>
              </a:rPr>
              <a:t>Ver formato</a:t>
            </a:r>
            <a:endParaRPr b="0" i="0" sz="1800" u="none" cap="none" strike="noStrike">
              <a:solidFill>
                <a:schemeClr val="dk1"/>
              </a:solidFill>
              <a:latin typeface="Calibri"/>
              <a:ea typeface="Calibri"/>
              <a:cs typeface="Calibri"/>
              <a:sym typeface="Calibri"/>
            </a:endParaRPr>
          </a:p>
        </p:txBody>
      </p:sp>
      <p:sp>
        <p:nvSpPr>
          <p:cNvPr id="180" name="Google Shape;180;g2d6869905e4_1_0"/>
          <p:cNvSpPr txBox="1"/>
          <p:nvPr/>
        </p:nvSpPr>
        <p:spPr>
          <a:xfrm>
            <a:off x="364550" y="1451325"/>
            <a:ext cx="11380800" cy="2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181" name="Google Shape;181;g2d6869905e4_1_0"/>
          <p:cNvPicPr preferRelativeResize="0"/>
          <p:nvPr/>
        </p:nvPicPr>
        <p:blipFill>
          <a:blip r:embed="rId4">
            <a:alphaModFix/>
          </a:blip>
          <a:stretch>
            <a:fillRect/>
          </a:stretch>
        </p:blipFill>
        <p:spPr>
          <a:xfrm>
            <a:off x="2305653" y="1707525"/>
            <a:ext cx="7580697" cy="4518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0"/>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Técnica de Recolección de Datos </a:t>
            </a:r>
            <a:endParaRPr/>
          </a:p>
        </p:txBody>
      </p:sp>
      <p:sp>
        <p:nvSpPr>
          <p:cNvPr id="187" name="Google Shape;187;p10"/>
          <p:cNvSpPr txBox="1"/>
          <p:nvPr/>
        </p:nvSpPr>
        <p:spPr>
          <a:xfrm>
            <a:off x="3771900" y="4400550"/>
            <a:ext cx="8458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88" name="Google Shape;188;p10"/>
          <p:cNvSpPr txBox="1"/>
          <p:nvPr/>
        </p:nvSpPr>
        <p:spPr>
          <a:xfrm>
            <a:off x="1321038" y="1793025"/>
            <a:ext cx="8839200" cy="230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MX" sz="1800" u="none" cap="none" strike="noStrike">
                <a:solidFill>
                  <a:srgbClr val="0D0D0D"/>
                </a:solidFill>
                <a:highlight>
                  <a:srgbClr val="FFFFFF"/>
                </a:highlight>
                <a:latin typeface="Roboto"/>
                <a:ea typeface="Roboto"/>
                <a:cs typeface="Roboto"/>
                <a:sym typeface="Roboto"/>
              </a:rPr>
              <a:t>La técnica utilizada para la recolección de datos consistió en la realización de una encuesta, la cual incluía 14 preguntas y fue respondida por 32 personas. Esta encuesta sirvió como herramienta para evaluar la viabilidad de un aplicativo web para la gestión veterinaria, brindando mayor confianza en el proceso de creación del software "Huellas y Salud".</a:t>
            </a:r>
            <a:endParaRPr b="0" i="0" sz="24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p:txBody>
      </p:sp>
      <p:sp>
        <p:nvSpPr>
          <p:cNvPr id="189" name="Google Shape;189;p10"/>
          <p:cNvSpPr txBox="1"/>
          <p:nvPr/>
        </p:nvSpPr>
        <p:spPr>
          <a:xfrm>
            <a:off x="10525500" y="6461250"/>
            <a:ext cx="3000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chemeClr val="lt1"/>
                </a:highlight>
                <a:latin typeface="Roboto"/>
                <a:ea typeface="Roboto"/>
                <a:cs typeface="Roboto"/>
                <a:sym typeface="Roboto"/>
              </a:rPr>
              <a:t>    </a:t>
            </a:r>
            <a:r>
              <a:rPr b="0" i="0" lang="es-MX" sz="1800" u="none" cap="none" strike="noStrike">
                <a:solidFill>
                  <a:schemeClr val="dk1"/>
                </a:solidFill>
                <a:highlight>
                  <a:schemeClr val="lt1"/>
                </a:highlight>
                <a:latin typeface="Roboto"/>
                <a:ea typeface="Roboto"/>
                <a:cs typeface="Roboto"/>
                <a:sym typeface="Roboto"/>
              </a:rPr>
              <a:t> </a:t>
            </a:r>
            <a:r>
              <a:rPr b="0" i="0" lang="es-MX" sz="1800" u="sng" cap="none" strike="noStrike">
                <a:solidFill>
                  <a:schemeClr val="hlink"/>
                </a:solidFill>
                <a:highlight>
                  <a:schemeClr val="lt1"/>
                </a:highlight>
                <a:latin typeface="Roboto"/>
                <a:ea typeface="Roboto"/>
                <a:cs typeface="Roboto"/>
                <a:sym typeface="Roboto"/>
                <a:hlinkClick r:id="rId3"/>
              </a:rPr>
              <a:t>Tabulación</a:t>
            </a:r>
            <a:r>
              <a:rPr b="0" i="0" lang="es-MX" sz="800" u="sng" cap="none" strike="noStrike">
                <a:solidFill>
                  <a:schemeClr val="hlink"/>
                </a:solidFill>
                <a:latin typeface="Arial"/>
                <a:ea typeface="Arial"/>
                <a:cs typeface="Arial"/>
                <a:sym typeface="Arial"/>
                <a:hlinkClick r:id="rId4"/>
              </a:rPr>
              <a:t> </a:t>
            </a:r>
            <a:endParaRPr b="0" i="0" sz="800" u="none" cap="none" strike="noStrike">
              <a:solidFill>
                <a:schemeClr val="dk1"/>
              </a:solidFill>
              <a:latin typeface="Arial"/>
              <a:ea typeface="Arial"/>
              <a:cs typeface="Arial"/>
              <a:sym typeface="Arial"/>
            </a:endParaRPr>
          </a:p>
        </p:txBody>
      </p:sp>
      <p:pic>
        <p:nvPicPr>
          <p:cNvPr id="190" name="Google Shape;190;p10"/>
          <p:cNvPicPr preferRelativeResize="0"/>
          <p:nvPr/>
        </p:nvPicPr>
        <p:blipFill rotWithShape="1">
          <a:blip r:embed="rId5">
            <a:alphaModFix/>
          </a:blip>
          <a:srcRect b="1671" l="0" r="0" t="1672"/>
          <a:stretch/>
        </p:blipFill>
        <p:spPr>
          <a:xfrm>
            <a:off x="1142025" y="3456626"/>
            <a:ext cx="2862749" cy="2988175"/>
          </a:xfrm>
          <a:prstGeom prst="rect">
            <a:avLst/>
          </a:prstGeom>
          <a:noFill/>
          <a:ln>
            <a:noFill/>
          </a:ln>
        </p:spPr>
      </p:pic>
      <p:pic>
        <p:nvPicPr>
          <p:cNvPr id="191" name="Google Shape;191;p10"/>
          <p:cNvPicPr preferRelativeResize="0"/>
          <p:nvPr/>
        </p:nvPicPr>
        <p:blipFill rotWithShape="1">
          <a:blip r:embed="rId6">
            <a:alphaModFix/>
          </a:blip>
          <a:srcRect b="0" l="495" r="494" t="0"/>
          <a:stretch/>
        </p:blipFill>
        <p:spPr>
          <a:xfrm>
            <a:off x="4348238" y="3411950"/>
            <a:ext cx="2784775" cy="3089875"/>
          </a:xfrm>
          <a:prstGeom prst="rect">
            <a:avLst/>
          </a:prstGeom>
          <a:noFill/>
          <a:ln>
            <a:noFill/>
          </a:ln>
        </p:spPr>
      </p:pic>
      <p:pic>
        <p:nvPicPr>
          <p:cNvPr id="192" name="Google Shape;192;p10"/>
          <p:cNvPicPr preferRelativeResize="0"/>
          <p:nvPr/>
        </p:nvPicPr>
        <p:blipFill rotWithShape="1">
          <a:blip r:embed="rId7">
            <a:alphaModFix/>
          </a:blip>
          <a:srcRect b="0" l="8144" r="8143" t="0"/>
          <a:stretch/>
        </p:blipFill>
        <p:spPr>
          <a:xfrm>
            <a:off x="7642350" y="3609025"/>
            <a:ext cx="2712015" cy="29881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2"/>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Historias de Usuario</a:t>
            </a:r>
            <a:endParaRPr/>
          </a:p>
        </p:txBody>
      </p:sp>
      <p:graphicFrame>
        <p:nvGraphicFramePr>
          <p:cNvPr id="198" name="Google Shape;198;p12"/>
          <p:cNvGraphicFramePr/>
          <p:nvPr/>
        </p:nvGraphicFramePr>
        <p:xfrm>
          <a:off x="222650" y="2363975"/>
          <a:ext cx="3000000" cy="3000000"/>
        </p:xfrm>
        <a:graphic>
          <a:graphicData uri="http://schemas.openxmlformats.org/drawingml/2006/table">
            <a:tbl>
              <a:tblPr bandCol="1" bandRow="1">
                <a:noFill/>
                <a:tableStyleId>{725C477E-47DF-4D9E-86F9-35591FE1D7DD}</a:tableStyleId>
              </a:tblPr>
              <a:tblGrid>
                <a:gridCol w="1723650"/>
                <a:gridCol w="4048500"/>
              </a:tblGrid>
              <a:tr h="568850">
                <a:tc>
                  <a:txBody>
                    <a:bodyPr/>
                    <a:lstStyle/>
                    <a:p>
                      <a:pPr indent="0" lvl="0" marL="0" marR="0" rtl="0" algn="l">
                        <a:lnSpc>
                          <a:spcPct val="100000"/>
                        </a:lnSpc>
                        <a:spcBef>
                          <a:spcPts val="0"/>
                        </a:spcBef>
                        <a:spcAft>
                          <a:spcPts val="0"/>
                        </a:spcAft>
                        <a:buClr>
                          <a:srgbClr val="000000"/>
                        </a:buClr>
                        <a:buSzPts val="1200"/>
                        <a:buFont typeface="Arial"/>
                        <a:buNone/>
                      </a:pPr>
                      <a:r>
                        <a:rPr b="1" lang="es-MX" sz="1200" u="none" cap="none" strike="noStrike"/>
                        <a:t>Identificación del requerimiento:</a:t>
                      </a:r>
                      <a:endParaRPr sz="1200" u="none" cap="none" strike="noStrike">
                        <a:latin typeface="Times New Roman"/>
                        <a:ea typeface="Times New Roman"/>
                        <a:cs typeface="Times New Roman"/>
                        <a:sym typeface="Times New Roman"/>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MX" sz="1200" u="none" cap="none" strike="noStrike"/>
                        <a:t>RF01.</a:t>
                      </a:r>
                      <a:endParaRPr sz="1200" u="none" cap="none" strike="noStrike">
                        <a:latin typeface="Times New Roman"/>
                        <a:ea typeface="Times New Roman"/>
                        <a:cs typeface="Times New Roman"/>
                        <a:sym typeface="Times New Roman"/>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1300">
                <a:tc>
                  <a:txBody>
                    <a:bodyPr/>
                    <a:lstStyle/>
                    <a:p>
                      <a:pPr indent="0" lvl="0" marL="0" marR="0" rtl="0" algn="l">
                        <a:lnSpc>
                          <a:spcPct val="100000"/>
                        </a:lnSpc>
                        <a:spcBef>
                          <a:spcPts val="0"/>
                        </a:spcBef>
                        <a:spcAft>
                          <a:spcPts val="0"/>
                        </a:spcAft>
                        <a:buClr>
                          <a:srgbClr val="000000"/>
                        </a:buClr>
                        <a:buSzPts val="1200"/>
                        <a:buFont typeface="Arial"/>
                        <a:buNone/>
                      </a:pPr>
                      <a:r>
                        <a:rPr b="1" lang="es-MX" sz="1200" u="none" cap="none" strike="noStrike"/>
                        <a:t>Nombre del requerimiento: </a:t>
                      </a:r>
                      <a:endParaRPr sz="1200" u="none" cap="none" strike="noStrike">
                        <a:latin typeface="Times New Roman"/>
                        <a:ea typeface="Times New Roman"/>
                        <a:cs typeface="Times New Roman"/>
                        <a:sym typeface="Times New Roman"/>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MX" sz="1100" u="none" cap="none" strike="noStrike">
                          <a:solidFill>
                            <a:schemeClr val="dk1"/>
                          </a:solidFill>
                        </a:rPr>
                        <a:t>Crear</a:t>
                      </a:r>
                      <a:endParaRPr sz="1200" u="none" cap="none" strike="noStrike">
                        <a:latin typeface="Times New Roman"/>
                        <a:ea typeface="Times New Roman"/>
                        <a:cs typeface="Times New Roman"/>
                        <a:sym typeface="Times New Roman"/>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63475">
                <a:tc>
                  <a:txBody>
                    <a:bodyPr/>
                    <a:lstStyle/>
                    <a:p>
                      <a:pPr indent="0" lvl="0" marL="0" marR="0" rtl="0" algn="l">
                        <a:lnSpc>
                          <a:spcPct val="100000"/>
                        </a:lnSpc>
                        <a:spcBef>
                          <a:spcPts val="0"/>
                        </a:spcBef>
                        <a:spcAft>
                          <a:spcPts val="0"/>
                        </a:spcAft>
                        <a:buClr>
                          <a:srgbClr val="000000"/>
                        </a:buClr>
                        <a:buSzPts val="1200"/>
                        <a:buFont typeface="Arial"/>
                        <a:buNone/>
                      </a:pPr>
                      <a:r>
                        <a:rPr b="1" lang="es-MX" sz="1200" u="none" cap="none" strike="noStrike"/>
                        <a:t>Características:</a:t>
                      </a:r>
                      <a:endParaRPr sz="1200" u="none" cap="none" strike="noStrike">
                        <a:latin typeface="Times New Roman"/>
                        <a:ea typeface="Times New Roman"/>
                        <a:cs typeface="Times New Roman"/>
                        <a:sym typeface="Times New Roman"/>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MX" sz="1200" u="none" cap="none" strike="noStrike"/>
                        <a:t>Quiero poder crear un nuevo usuario con los datos básicos</a:t>
                      </a:r>
                      <a:endParaRPr sz="1200" u="none" cap="none" strike="noStrike">
                        <a:latin typeface="Times New Roman"/>
                        <a:ea typeface="Times New Roman"/>
                        <a:cs typeface="Times New Roman"/>
                        <a:sym typeface="Times New Roman"/>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71400">
                <a:tc>
                  <a:txBody>
                    <a:bodyPr/>
                    <a:lstStyle/>
                    <a:p>
                      <a:pPr indent="0" lvl="0" marL="0" marR="0" rtl="0" algn="l">
                        <a:lnSpc>
                          <a:spcPct val="100000"/>
                        </a:lnSpc>
                        <a:spcBef>
                          <a:spcPts val="0"/>
                        </a:spcBef>
                        <a:spcAft>
                          <a:spcPts val="0"/>
                        </a:spcAft>
                        <a:buClr>
                          <a:srgbClr val="000000"/>
                        </a:buClr>
                        <a:buSzPts val="1200"/>
                        <a:buFont typeface="Arial"/>
                        <a:buNone/>
                      </a:pPr>
                      <a:r>
                        <a:rPr b="1" lang="es-MX" sz="1200" u="none" cap="none" strike="noStrike"/>
                        <a:t>Descripción del requerimiento:</a:t>
                      </a:r>
                      <a:endParaRPr sz="1200" u="none" cap="none" strike="noStrike">
                        <a:latin typeface="Times New Roman"/>
                        <a:ea typeface="Times New Roman"/>
                        <a:cs typeface="Times New Roman"/>
                        <a:sym typeface="Times New Roman"/>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MX" sz="1200" u="none" cap="none" strike="noStrike"/>
                        <a:t>El sistema permitirá registrar un nuevo usuario ingresando los datos básicos requeridos, como nombre, cédula, teléfono, dirección, y correo electrónico. El acceso se determinará según el perfil asignado al usuario.</a:t>
                      </a:r>
                      <a:endParaRPr sz="1200" u="none" cap="none" strike="noStrike"/>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13800">
                <a:tc>
                  <a:txBody>
                    <a:bodyPr/>
                    <a:lstStyle/>
                    <a:p>
                      <a:pPr indent="0" lvl="0" marL="0" marR="0" rtl="0" algn="l">
                        <a:lnSpc>
                          <a:spcPct val="100000"/>
                        </a:lnSpc>
                        <a:spcBef>
                          <a:spcPts val="0"/>
                        </a:spcBef>
                        <a:spcAft>
                          <a:spcPts val="0"/>
                        </a:spcAft>
                        <a:buClr>
                          <a:srgbClr val="000000"/>
                        </a:buClr>
                        <a:buSzPts val="1200"/>
                        <a:buFont typeface="Arial"/>
                        <a:buNone/>
                      </a:pPr>
                      <a:r>
                        <a:rPr b="1" lang="es-MX" sz="1200" u="none" cap="none" strike="noStrike"/>
                        <a:t>Requerimientos NO funcionales:</a:t>
                      </a:r>
                      <a:endParaRPr sz="1200" u="none" cap="none" strike="noStrike">
                        <a:latin typeface="Times New Roman"/>
                        <a:ea typeface="Times New Roman"/>
                        <a:cs typeface="Times New Roman"/>
                        <a:sym typeface="Times New Roman"/>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304800" lvl="0" marL="457200" marR="0" rtl="0" algn="l">
                        <a:lnSpc>
                          <a:spcPct val="100000"/>
                        </a:lnSpc>
                        <a:spcBef>
                          <a:spcPts val="0"/>
                        </a:spcBef>
                        <a:spcAft>
                          <a:spcPts val="0"/>
                        </a:spcAft>
                        <a:buClr>
                          <a:srgbClr val="000000"/>
                        </a:buClr>
                        <a:buSzPts val="1200"/>
                        <a:buFont typeface="Arial"/>
                        <a:buChar char="●"/>
                      </a:pPr>
                      <a:r>
                        <a:rPr lang="es-MX" sz="1200" u="none" cap="none" strike="noStrike"/>
                        <a:t>RNF02</a:t>
                      </a:r>
                      <a:endParaRPr sz="1200" u="none" cap="none" strike="noStrike"/>
                    </a:p>
                    <a:p>
                      <a:pPr indent="-304800" lvl="0" marL="457200" marR="0" rtl="0" algn="l">
                        <a:lnSpc>
                          <a:spcPct val="100000"/>
                        </a:lnSpc>
                        <a:spcBef>
                          <a:spcPts val="0"/>
                        </a:spcBef>
                        <a:spcAft>
                          <a:spcPts val="0"/>
                        </a:spcAft>
                        <a:buClr>
                          <a:srgbClr val="000000"/>
                        </a:buClr>
                        <a:buSzPts val="1200"/>
                        <a:buFont typeface="Arial"/>
                        <a:buChar char="●"/>
                      </a:pPr>
                      <a:r>
                        <a:rPr lang="es-MX" sz="1200" u="none" cap="none" strike="noStrike"/>
                        <a:t>RNF03</a:t>
                      </a:r>
                      <a:endParaRPr sz="1200" u="none" cap="none" strike="noStrike"/>
                    </a:p>
                    <a:p>
                      <a:pPr indent="-304800" lvl="0" marL="457200" marR="0" rtl="0" algn="just">
                        <a:lnSpc>
                          <a:spcPct val="150000"/>
                        </a:lnSpc>
                        <a:spcBef>
                          <a:spcPts val="0"/>
                        </a:spcBef>
                        <a:spcAft>
                          <a:spcPts val="0"/>
                        </a:spcAft>
                        <a:buClr>
                          <a:srgbClr val="000000"/>
                        </a:buClr>
                        <a:buSzPts val="1200"/>
                        <a:buFont typeface="Arial"/>
                        <a:buChar char="●"/>
                      </a:pPr>
                      <a:r>
                        <a:rPr lang="es-MX" sz="1200" u="none" cap="none" strike="noStrike"/>
                        <a:t>RNF05</a:t>
                      </a:r>
                      <a:endParaRPr sz="1200" u="none" cap="none" strike="noStrike"/>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99" name="Google Shape;199;p12"/>
          <p:cNvSpPr txBox="1"/>
          <p:nvPr/>
        </p:nvSpPr>
        <p:spPr>
          <a:xfrm>
            <a:off x="10857250" y="6457800"/>
            <a:ext cx="22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sng" cap="none" strike="noStrike">
                <a:solidFill>
                  <a:schemeClr val="hlink"/>
                </a:solidFill>
                <a:latin typeface="Calibri"/>
                <a:ea typeface="Calibri"/>
                <a:cs typeface="Calibri"/>
                <a:sym typeface="Calibri"/>
                <a:hlinkClick r:id="rId3"/>
              </a:rPr>
              <a:t>ver documento</a:t>
            </a:r>
            <a:endParaRPr b="0" i="0" sz="1400" u="none" cap="none" strike="noStrike">
              <a:solidFill>
                <a:schemeClr val="dk1"/>
              </a:solidFill>
              <a:latin typeface="Calibri"/>
              <a:ea typeface="Calibri"/>
              <a:cs typeface="Calibri"/>
              <a:sym typeface="Calibri"/>
            </a:endParaRPr>
          </a:p>
        </p:txBody>
      </p:sp>
      <p:sp>
        <p:nvSpPr>
          <p:cNvPr id="200" name="Google Shape;200;p1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201" name="Google Shape;201;p12"/>
          <p:cNvGraphicFramePr/>
          <p:nvPr/>
        </p:nvGraphicFramePr>
        <p:xfrm>
          <a:off x="6429050" y="2434400"/>
          <a:ext cx="3000000" cy="3000000"/>
        </p:xfrm>
        <a:graphic>
          <a:graphicData uri="http://schemas.openxmlformats.org/drawingml/2006/table">
            <a:tbl>
              <a:tblPr bandCol="1" bandRow="1">
                <a:noFill/>
                <a:tableStyleId>{725C477E-47DF-4D9E-86F9-35591FE1D7DD}</a:tableStyleId>
              </a:tblPr>
              <a:tblGrid>
                <a:gridCol w="1238875"/>
                <a:gridCol w="4250050"/>
              </a:tblGrid>
              <a:tr h="928500">
                <a:tc>
                  <a:txBody>
                    <a:bodyPr/>
                    <a:lstStyle/>
                    <a:p>
                      <a:pPr indent="0" lvl="0" marL="0" marR="0" rtl="0" algn="l">
                        <a:lnSpc>
                          <a:spcPct val="100000"/>
                        </a:lnSpc>
                        <a:spcBef>
                          <a:spcPts val="0"/>
                        </a:spcBef>
                        <a:spcAft>
                          <a:spcPts val="0"/>
                        </a:spcAft>
                        <a:buClr>
                          <a:srgbClr val="000000"/>
                        </a:buClr>
                        <a:buSzPts val="1000"/>
                        <a:buFont typeface="Arial"/>
                        <a:buNone/>
                      </a:pPr>
                      <a:r>
                        <a:rPr b="1" lang="es-MX" sz="1000" u="none" cap="none" strike="noStrike"/>
                        <a:t>Identificación del requerimiento: </a:t>
                      </a:r>
                      <a:endParaRPr sz="1000" u="none" cap="none" strike="noStrike"/>
                    </a:p>
                  </a:txBody>
                  <a:tcPr marT="0" marB="0" marR="68575" marL="68575"/>
                </a:tc>
                <a:tc>
                  <a:txBody>
                    <a:bodyPr/>
                    <a:lstStyle/>
                    <a:p>
                      <a:pPr indent="0" lvl="0" marL="0" marR="0" rtl="0" algn="l">
                        <a:lnSpc>
                          <a:spcPct val="100000"/>
                        </a:lnSpc>
                        <a:spcBef>
                          <a:spcPts val="0"/>
                        </a:spcBef>
                        <a:spcAft>
                          <a:spcPts val="0"/>
                        </a:spcAft>
                        <a:buClr>
                          <a:srgbClr val="000000"/>
                        </a:buClr>
                        <a:buSzPts val="1000"/>
                        <a:buFont typeface="Arial"/>
                        <a:buNone/>
                      </a:pPr>
                      <a:r>
                        <a:rPr lang="es-MX" sz="1000" u="none" cap="none" strike="noStrike"/>
                        <a:t>RNF01</a:t>
                      </a:r>
                      <a:endParaRPr sz="1000" u="none" cap="none" strike="noStrike"/>
                    </a:p>
                  </a:txBody>
                  <a:tcPr marT="0" marB="0" marR="68575" marL="68575"/>
                </a:tc>
              </a:tr>
              <a:tr h="721600">
                <a:tc>
                  <a:txBody>
                    <a:bodyPr/>
                    <a:lstStyle/>
                    <a:p>
                      <a:pPr indent="0" lvl="0" marL="0" marR="0" rtl="0" algn="l">
                        <a:lnSpc>
                          <a:spcPct val="100000"/>
                        </a:lnSpc>
                        <a:spcBef>
                          <a:spcPts val="0"/>
                        </a:spcBef>
                        <a:spcAft>
                          <a:spcPts val="0"/>
                        </a:spcAft>
                        <a:buClr>
                          <a:srgbClr val="000000"/>
                        </a:buClr>
                        <a:buSzPts val="1000"/>
                        <a:buFont typeface="Arial"/>
                        <a:buNone/>
                      </a:pPr>
                      <a:r>
                        <a:rPr b="1" lang="es-MX" sz="1000" u="none" cap="none" strike="noStrike"/>
                        <a:t>Nombre del Requerimiento: </a:t>
                      </a:r>
                      <a:endParaRPr sz="1000" u="none" cap="none" strike="noStrike"/>
                    </a:p>
                  </a:txBody>
                  <a:tcPr marT="0" marB="0" marR="68575" marL="68575"/>
                </a:tc>
                <a:tc>
                  <a:txBody>
                    <a:bodyPr/>
                    <a:lstStyle/>
                    <a:p>
                      <a:pPr indent="0" lvl="0" marL="0" marR="0" rtl="0" algn="l">
                        <a:lnSpc>
                          <a:spcPct val="100000"/>
                        </a:lnSpc>
                        <a:spcBef>
                          <a:spcPts val="0"/>
                        </a:spcBef>
                        <a:spcAft>
                          <a:spcPts val="0"/>
                        </a:spcAft>
                        <a:buClr>
                          <a:srgbClr val="000000"/>
                        </a:buClr>
                        <a:buSzPts val="1000"/>
                        <a:buFont typeface="Arial"/>
                        <a:buNone/>
                      </a:pPr>
                      <a:r>
                        <a:rPr lang="es-MX" sz="1000" u="none" cap="none" strike="noStrike"/>
                        <a:t>Interfaz del sistema.</a:t>
                      </a:r>
                      <a:endParaRPr sz="1000" u="none" cap="none" strike="noStrike"/>
                    </a:p>
                  </a:txBody>
                  <a:tcPr marT="0" marB="0" marR="68575" marL="68575"/>
                </a:tc>
              </a:tr>
              <a:tr h="721600">
                <a:tc>
                  <a:txBody>
                    <a:bodyPr/>
                    <a:lstStyle/>
                    <a:p>
                      <a:pPr indent="0" lvl="0" marL="0" marR="0" rtl="0" algn="l">
                        <a:lnSpc>
                          <a:spcPct val="100000"/>
                        </a:lnSpc>
                        <a:spcBef>
                          <a:spcPts val="0"/>
                        </a:spcBef>
                        <a:spcAft>
                          <a:spcPts val="0"/>
                        </a:spcAft>
                        <a:buClr>
                          <a:srgbClr val="000000"/>
                        </a:buClr>
                        <a:buSzPts val="1000"/>
                        <a:buFont typeface="Arial"/>
                        <a:buNone/>
                      </a:pPr>
                      <a:r>
                        <a:rPr b="1" lang="es-MX" sz="1000" u="none" cap="none" strike="noStrike"/>
                        <a:t>Características: </a:t>
                      </a:r>
                      <a:endParaRPr sz="1000" u="none" cap="none" strike="noStrike"/>
                    </a:p>
                  </a:txBody>
                  <a:tcPr marT="0" marB="0" marR="68575" marL="68575"/>
                </a:tc>
                <a:tc>
                  <a:txBody>
                    <a:bodyPr/>
                    <a:lstStyle/>
                    <a:p>
                      <a:pPr indent="0" lvl="0" marL="0" marR="0" rtl="0" algn="l">
                        <a:lnSpc>
                          <a:spcPct val="100000"/>
                        </a:lnSpc>
                        <a:spcBef>
                          <a:spcPts val="0"/>
                        </a:spcBef>
                        <a:spcAft>
                          <a:spcPts val="0"/>
                        </a:spcAft>
                        <a:buClr>
                          <a:srgbClr val="000000"/>
                        </a:buClr>
                        <a:buSzPts val="1000"/>
                        <a:buFont typeface="Arial"/>
                        <a:buNone/>
                      </a:pPr>
                      <a:r>
                        <a:rPr lang="es-MX" sz="1000" u="none" cap="none" strike="noStrike"/>
                        <a:t>El sistema presentará una interfaz de usuario sencilla para que sea de fácil manejo a los usuarios del sistema.</a:t>
                      </a:r>
                      <a:endParaRPr sz="1000" u="none" cap="none" strike="noStrike"/>
                    </a:p>
                  </a:txBody>
                  <a:tcPr marT="0" marB="0" marR="68575" marL="68575"/>
                </a:tc>
              </a:tr>
              <a:tr h="721600">
                <a:tc>
                  <a:txBody>
                    <a:bodyPr/>
                    <a:lstStyle/>
                    <a:p>
                      <a:pPr indent="0" lvl="0" marL="0" marR="0" rtl="0" algn="l">
                        <a:lnSpc>
                          <a:spcPct val="100000"/>
                        </a:lnSpc>
                        <a:spcBef>
                          <a:spcPts val="0"/>
                        </a:spcBef>
                        <a:spcAft>
                          <a:spcPts val="0"/>
                        </a:spcAft>
                        <a:buClr>
                          <a:srgbClr val="000000"/>
                        </a:buClr>
                        <a:buSzPts val="1000"/>
                        <a:buFont typeface="Arial"/>
                        <a:buNone/>
                      </a:pPr>
                      <a:r>
                        <a:rPr b="1" lang="es-MX" sz="1000" u="none" cap="none" strike="noStrike"/>
                        <a:t>Descripción del requerimiento:</a:t>
                      </a:r>
                      <a:r>
                        <a:rPr b="1" i="1" lang="es-MX" sz="1000" u="none" cap="none" strike="noStrike"/>
                        <a:t> </a:t>
                      </a:r>
                      <a:endParaRPr sz="1000" u="none" cap="none" strike="noStrike"/>
                    </a:p>
                  </a:txBody>
                  <a:tcPr marT="0" marB="0" marR="68575" marL="68575"/>
                </a:tc>
                <a:tc>
                  <a:txBody>
                    <a:bodyPr/>
                    <a:lstStyle/>
                    <a:p>
                      <a:pPr indent="0" lvl="0" marL="0" marR="0" rtl="0" algn="just">
                        <a:lnSpc>
                          <a:spcPct val="100000"/>
                        </a:lnSpc>
                        <a:spcBef>
                          <a:spcPts val="0"/>
                        </a:spcBef>
                        <a:spcAft>
                          <a:spcPts val="0"/>
                        </a:spcAft>
                        <a:buClr>
                          <a:srgbClr val="000000"/>
                        </a:buClr>
                        <a:buSzPts val="1000"/>
                        <a:buFont typeface="Arial"/>
                        <a:buNone/>
                      </a:pPr>
                      <a:r>
                        <a:rPr lang="es-MX" sz="1000" u="none" cap="none" strike="noStrike"/>
                        <a:t>El sistema debe tener una interfaz de uso intuitiva y sencilla.</a:t>
                      </a:r>
                      <a:endParaRPr sz="1000" u="none" cap="none" strike="noStrike"/>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0" marB="0" marR="68575" marL="68575"/>
                </a:tc>
              </a:tr>
              <a:tr h="721600">
                <a:tc gridSpan="2">
                  <a:txBody>
                    <a:bodyPr/>
                    <a:lstStyle/>
                    <a:p>
                      <a:pPr indent="0" lvl="0" marL="0" marR="0" rtl="0" algn="l">
                        <a:lnSpc>
                          <a:spcPct val="100000"/>
                        </a:lnSpc>
                        <a:spcBef>
                          <a:spcPts val="0"/>
                        </a:spcBef>
                        <a:spcAft>
                          <a:spcPts val="0"/>
                        </a:spcAft>
                        <a:buClr>
                          <a:srgbClr val="000000"/>
                        </a:buClr>
                        <a:buSzPts val="1000"/>
                        <a:buFont typeface="Arial"/>
                        <a:buNone/>
                      </a:pPr>
                      <a:r>
                        <a:rPr b="1" lang="es-MX" sz="1000" u="none" cap="none" strike="noStrike"/>
                        <a:t>Prioridad del requerimiento:     </a:t>
                      </a:r>
                      <a:endParaRPr sz="1000" u="none" cap="none" strike="noStrike"/>
                    </a:p>
                    <a:p>
                      <a:pPr indent="0" lvl="0" marL="0" marR="0" rtl="0" algn="l">
                        <a:lnSpc>
                          <a:spcPct val="100000"/>
                        </a:lnSpc>
                        <a:spcBef>
                          <a:spcPts val="0"/>
                        </a:spcBef>
                        <a:spcAft>
                          <a:spcPts val="0"/>
                        </a:spcAft>
                        <a:buClr>
                          <a:srgbClr val="000000"/>
                        </a:buClr>
                        <a:buSzPts val="1000"/>
                        <a:buFont typeface="Arial"/>
                        <a:buNone/>
                      </a:pPr>
                      <a:r>
                        <a:rPr lang="es-MX" sz="1000" u="none" cap="none" strike="noStrike"/>
                        <a:t>Alta	</a:t>
                      </a:r>
                      <a:endParaRPr sz="1000" u="none" cap="none" strike="noStrike"/>
                    </a:p>
                  </a:txBody>
                  <a:tcPr marT="0" marB="0" marR="68575" marL="68575"/>
                </a:tc>
                <a:tc hMerge="1"/>
              </a:tr>
            </a:tbl>
          </a:graphicData>
        </a:graphic>
      </p:graphicFrame>
      <p:sp>
        <p:nvSpPr>
          <p:cNvPr id="202" name="Google Shape;202;p12"/>
          <p:cNvSpPr txBox="1"/>
          <p:nvPr/>
        </p:nvSpPr>
        <p:spPr>
          <a:xfrm>
            <a:off x="443400" y="1753925"/>
            <a:ext cx="46017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Funcionales</a:t>
            </a:r>
            <a:endParaRPr b="0" i="0" sz="2800" u="none" cap="none" strike="noStrike">
              <a:solidFill>
                <a:schemeClr val="dk1"/>
              </a:solidFill>
              <a:latin typeface="Calibri"/>
              <a:ea typeface="Calibri"/>
              <a:cs typeface="Calibri"/>
              <a:sym typeface="Calibri"/>
            </a:endParaRPr>
          </a:p>
        </p:txBody>
      </p:sp>
      <p:sp>
        <p:nvSpPr>
          <p:cNvPr id="203" name="Google Shape;203;p12"/>
          <p:cNvSpPr txBox="1"/>
          <p:nvPr/>
        </p:nvSpPr>
        <p:spPr>
          <a:xfrm>
            <a:off x="6429050" y="1753925"/>
            <a:ext cx="58779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No funcionales</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3"/>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Mockup  </a:t>
            </a:r>
            <a:endParaRPr/>
          </a:p>
        </p:txBody>
      </p:sp>
      <p:sp>
        <p:nvSpPr>
          <p:cNvPr id="209" name="Google Shape;209;p13"/>
          <p:cNvSpPr txBox="1"/>
          <p:nvPr/>
        </p:nvSpPr>
        <p:spPr>
          <a:xfrm>
            <a:off x="9114063" y="1473450"/>
            <a:ext cx="2387700" cy="5322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chemeClr val="dk1"/>
              </a:buClr>
              <a:buSzPts val="2200"/>
              <a:buFont typeface="Calibri"/>
              <a:buChar char="●"/>
            </a:pPr>
            <a:r>
              <a:rPr b="0" i="0" lang="es-MX" sz="2200" u="none" cap="none" strike="noStrike">
                <a:solidFill>
                  <a:schemeClr val="dk1"/>
                </a:solidFill>
                <a:latin typeface="Calibri"/>
                <a:ea typeface="Calibri"/>
                <a:cs typeface="Calibri"/>
                <a:sym typeface="Calibri"/>
              </a:rPr>
              <a:t>Administrador</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b="0" i="0" lang="es-MX" sz="2200" u="none" cap="none" strike="noStrike">
                <a:solidFill>
                  <a:schemeClr val="dk1"/>
                </a:solidFill>
                <a:latin typeface="Calibri"/>
                <a:ea typeface="Calibri"/>
                <a:cs typeface="Calibri"/>
                <a:sym typeface="Calibri"/>
              </a:rPr>
              <a:t>Recepcionista</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b="0" i="0" lang="es-MX" sz="2200" u="none" cap="none" strike="noStrike">
                <a:solidFill>
                  <a:schemeClr val="dk1"/>
                </a:solidFill>
                <a:latin typeface="Calibri"/>
                <a:ea typeface="Calibri"/>
                <a:cs typeface="Calibri"/>
                <a:sym typeface="Calibri"/>
              </a:rPr>
              <a:t>Veterinario</a:t>
            </a:r>
            <a:endParaRPr b="0" i="0" sz="2200" u="none" cap="none" strike="noStrike">
              <a:solidFill>
                <a:schemeClr val="dk1"/>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b="0" i="0" lang="es-MX" sz="2200" u="none" cap="none" strike="noStrike">
                <a:solidFill>
                  <a:schemeClr val="dk1"/>
                </a:solidFill>
                <a:latin typeface="Calibri"/>
                <a:ea typeface="Calibri"/>
                <a:cs typeface="Calibri"/>
                <a:sym typeface="Calibri"/>
              </a:rPr>
              <a:t>Cliente</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Calibri"/>
              <a:ea typeface="Calibri"/>
              <a:cs typeface="Calibri"/>
              <a:sym typeface="Calibri"/>
            </a:endParaRPr>
          </a:p>
        </p:txBody>
      </p:sp>
      <p:pic>
        <p:nvPicPr>
          <p:cNvPr id="210" name="Google Shape;210;p13"/>
          <p:cNvPicPr preferRelativeResize="0"/>
          <p:nvPr/>
        </p:nvPicPr>
        <p:blipFill rotWithShape="1">
          <a:blip r:embed="rId3">
            <a:alphaModFix/>
          </a:blip>
          <a:srcRect b="0" l="0" r="0" t="0"/>
          <a:stretch/>
        </p:blipFill>
        <p:spPr>
          <a:xfrm>
            <a:off x="0" y="1473450"/>
            <a:ext cx="2840200" cy="2226725"/>
          </a:xfrm>
          <a:prstGeom prst="rect">
            <a:avLst/>
          </a:prstGeom>
          <a:noFill/>
          <a:ln>
            <a:noFill/>
          </a:ln>
        </p:spPr>
      </p:pic>
      <p:pic>
        <p:nvPicPr>
          <p:cNvPr id="211" name="Google Shape;211;p13"/>
          <p:cNvPicPr preferRelativeResize="0"/>
          <p:nvPr/>
        </p:nvPicPr>
        <p:blipFill rotWithShape="1">
          <a:blip r:embed="rId4">
            <a:alphaModFix/>
          </a:blip>
          <a:srcRect b="0" l="0" r="0" t="0"/>
          <a:stretch/>
        </p:blipFill>
        <p:spPr>
          <a:xfrm>
            <a:off x="2840200" y="1467600"/>
            <a:ext cx="3159176" cy="2238425"/>
          </a:xfrm>
          <a:prstGeom prst="rect">
            <a:avLst/>
          </a:prstGeom>
          <a:noFill/>
          <a:ln>
            <a:noFill/>
          </a:ln>
        </p:spPr>
      </p:pic>
      <p:pic>
        <p:nvPicPr>
          <p:cNvPr id="212" name="Google Shape;212;p13"/>
          <p:cNvPicPr preferRelativeResize="0"/>
          <p:nvPr/>
        </p:nvPicPr>
        <p:blipFill rotWithShape="1">
          <a:blip r:embed="rId5">
            <a:alphaModFix/>
          </a:blip>
          <a:srcRect b="0" l="0" r="9436" t="0"/>
          <a:stretch/>
        </p:blipFill>
        <p:spPr>
          <a:xfrm>
            <a:off x="5999363" y="1454313"/>
            <a:ext cx="2840200" cy="2267900"/>
          </a:xfrm>
          <a:prstGeom prst="rect">
            <a:avLst/>
          </a:prstGeom>
          <a:noFill/>
          <a:ln>
            <a:noFill/>
          </a:ln>
        </p:spPr>
      </p:pic>
      <p:pic>
        <p:nvPicPr>
          <p:cNvPr id="213" name="Google Shape;213;p13"/>
          <p:cNvPicPr preferRelativeResize="0"/>
          <p:nvPr/>
        </p:nvPicPr>
        <p:blipFill rotWithShape="1">
          <a:blip r:embed="rId6">
            <a:alphaModFix/>
          </a:blip>
          <a:srcRect b="0" l="0" r="0" t="0"/>
          <a:stretch/>
        </p:blipFill>
        <p:spPr>
          <a:xfrm>
            <a:off x="0" y="3736950"/>
            <a:ext cx="4350250" cy="2374850"/>
          </a:xfrm>
          <a:prstGeom prst="rect">
            <a:avLst/>
          </a:prstGeom>
          <a:noFill/>
          <a:ln>
            <a:noFill/>
          </a:ln>
        </p:spPr>
      </p:pic>
      <p:pic>
        <p:nvPicPr>
          <p:cNvPr id="214" name="Google Shape;214;p13"/>
          <p:cNvPicPr preferRelativeResize="0"/>
          <p:nvPr/>
        </p:nvPicPr>
        <p:blipFill rotWithShape="1">
          <a:blip r:embed="rId7">
            <a:alphaModFix/>
          </a:blip>
          <a:srcRect b="0" l="14331" r="0" t="0"/>
          <a:stretch/>
        </p:blipFill>
        <p:spPr>
          <a:xfrm>
            <a:off x="4350250" y="3736950"/>
            <a:ext cx="4264050" cy="2374850"/>
          </a:xfrm>
          <a:prstGeom prst="rect">
            <a:avLst/>
          </a:prstGeom>
          <a:noFill/>
          <a:ln>
            <a:noFill/>
          </a:ln>
        </p:spPr>
      </p:pic>
      <p:pic>
        <p:nvPicPr>
          <p:cNvPr id="215" name="Google Shape;215;p13"/>
          <p:cNvPicPr preferRelativeResize="0"/>
          <p:nvPr/>
        </p:nvPicPr>
        <p:blipFill rotWithShape="1">
          <a:blip r:embed="rId8">
            <a:alphaModFix/>
          </a:blip>
          <a:srcRect b="9722" l="0" r="0" t="0"/>
          <a:stretch/>
        </p:blipFill>
        <p:spPr>
          <a:xfrm>
            <a:off x="8614300" y="3736950"/>
            <a:ext cx="3577699" cy="2374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31942ef6a10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MX"/>
              <a:t>Repositorio Git Hub</a:t>
            </a:r>
            <a:endParaRPr/>
          </a:p>
        </p:txBody>
      </p:sp>
      <p:sp>
        <p:nvSpPr>
          <p:cNvPr id="222" name="Google Shape;222;g31942ef6a10_0_0"/>
          <p:cNvSpPr txBox="1"/>
          <p:nvPr/>
        </p:nvSpPr>
        <p:spPr>
          <a:xfrm>
            <a:off x="1409700" y="2038350"/>
            <a:ext cx="8839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rgbClr val="FFFFFF"/>
                </a:highlight>
                <a:latin typeface="Roboto"/>
                <a:ea typeface="Roboto"/>
                <a:cs typeface="Roboto"/>
                <a:sym typeface="Roboto"/>
              </a:rPr>
              <a:t>https://github.com/johanussa/HuellasSalud/tree/dev</a:t>
            </a:r>
            <a:endParaRPr b="0" i="0" sz="1800" u="none" cap="none" strike="noStrike">
              <a:solidFill>
                <a:srgbClr val="0D0D0D"/>
              </a:solidFill>
              <a:highlight>
                <a:srgbClr val="FFFFFF"/>
              </a:highlight>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descr="Imagen que contiene Interfaz de usuario gráfica&#10;&#10;Descripción generada automáticamente" id="227" name="Google Shape;227;p14"/>
          <p:cNvPicPr preferRelativeResize="0"/>
          <p:nvPr/>
        </p:nvPicPr>
        <p:blipFill rotWithShape="1">
          <a:blip r:embed="rId3">
            <a:alphaModFix/>
          </a:blip>
          <a:srcRect b="0" l="0" r="0" t="0"/>
          <a:stretch/>
        </p:blipFill>
        <p:spPr>
          <a:xfrm>
            <a:off x="0" y="0"/>
            <a:ext cx="12192000" cy="6858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Integrantes</a:t>
            </a:r>
            <a:endParaRPr/>
          </a:p>
        </p:txBody>
      </p:sp>
      <p:sp>
        <p:nvSpPr>
          <p:cNvPr id="106" name="Google Shape;106;p2"/>
          <p:cNvSpPr txBox="1"/>
          <p:nvPr/>
        </p:nvSpPr>
        <p:spPr>
          <a:xfrm>
            <a:off x="6800325" y="2814413"/>
            <a:ext cx="4171500" cy="1785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200"/>
              <a:buFont typeface="Arial"/>
              <a:buChar char="•"/>
            </a:pPr>
            <a:r>
              <a:rPr b="0" i="0" lang="es-MX" sz="2200" u="none" cap="none" strike="noStrike">
                <a:solidFill>
                  <a:schemeClr val="dk1"/>
                </a:solidFill>
                <a:latin typeface="Calibri"/>
                <a:ea typeface="Calibri"/>
                <a:cs typeface="Calibri"/>
                <a:sym typeface="Calibri"/>
              </a:rPr>
              <a:t>Jaime Andrés Londoño Ortega</a:t>
            </a:r>
            <a:endParaRPr b="0" i="0" sz="22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200"/>
              <a:buFont typeface="Arial"/>
              <a:buChar char="•"/>
            </a:pPr>
            <a:r>
              <a:rPr b="0" i="0" lang="es-MX" sz="2200" u="none" cap="none" strike="noStrike">
                <a:solidFill>
                  <a:schemeClr val="dk1"/>
                </a:solidFill>
                <a:latin typeface="Calibri"/>
                <a:ea typeface="Calibri"/>
                <a:cs typeface="Calibri"/>
                <a:sym typeface="Calibri"/>
              </a:rPr>
              <a:t>Joseph Steven Moreno Oviedo</a:t>
            </a:r>
            <a:endParaRPr b="0" i="0" sz="22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200"/>
              <a:buFont typeface="Arial"/>
              <a:buChar char="•"/>
            </a:pPr>
            <a:r>
              <a:rPr b="0" i="0" lang="es-MX" sz="2200" u="none" cap="none" strike="noStrike">
                <a:solidFill>
                  <a:schemeClr val="dk1"/>
                </a:solidFill>
                <a:latin typeface="Calibri"/>
                <a:ea typeface="Calibri"/>
                <a:cs typeface="Calibri"/>
                <a:sym typeface="Calibri"/>
              </a:rPr>
              <a:t>Santiago Muñoz Aponte</a:t>
            </a:r>
            <a:endParaRPr b="0" i="0" sz="22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200"/>
              <a:buFont typeface="Arial"/>
              <a:buChar char="•"/>
            </a:pPr>
            <a:r>
              <a:rPr b="0" i="0" lang="es-MX" sz="2200" u="none" cap="none" strike="noStrike">
                <a:solidFill>
                  <a:schemeClr val="dk1"/>
                </a:solidFill>
                <a:latin typeface="Calibri"/>
                <a:ea typeface="Calibri"/>
                <a:cs typeface="Calibri"/>
                <a:sym typeface="Calibri"/>
              </a:rPr>
              <a:t>Johan Sebastian Tarquino Díaz</a:t>
            </a:r>
            <a:endParaRPr b="0" i="0" sz="22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200"/>
              <a:buFont typeface="Arial"/>
              <a:buChar char="•"/>
            </a:pPr>
            <a:r>
              <a:rPr b="0" i="0" lang="es-MX" sz="2200" u="none" cap="none" strike="noStrike">
                <a:solidFill>
                  <a:schemeClr val="dk1"/>
                </a:solidFill>
                <a:latin typeface="Calibri"/>
                <a:ea typeface="Calibri"/>
                <a:cs typeface="Calibri"/>
                <a:sym typeface="Calibri"/>
              </a:rPr>
              <a:t>Johan Sebastian Ussa Rubio</a:t>
            </a:r>
            <a:endParaRPr b="0" i="0" sz="2200" u="none" cap="none" strike="noStrike">
              <a:solidFill>
                <a:schemeClr val="dk1"/>
              </a:solidFill>
              <a:latin typeface="Calibri"/>
              <a:ea typeface="Calibri"/>
              <a:cs typeface="Calibri"/>
              <a:sym typeface="Calibri"/>
            </a:endParaRPr>
          </a:p>
        </p:txBody>
      </p:sp>
      <p:pic>
        <p:nvPicPr>
          <p:cNvPr id="107" name="Google Shape;107;p2"/>
          <p:cNvPicPr preferRelativeResize="0"/>
          <p:nvPr/>
        </p:nvPicPr>
        <p:blipFill rotWithShape="1">
          <a:blip r:embed="rId3">
            <a:alphaModFix/>
          </a:blip>
          <a:srcRect b="0" l="0" r="0" t="0"/>
          <a:stretch/>
        </p:blipFill>
        <p:spPr>
          <a:xfrm>
            <a:off x="1364025" y="2272512"/>
            <a:ext cx="4307076" cy="2869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3"/>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Formulación del Proyecto </a:t>
            </a:r>
            <a:endParaRPr/>
          </a:p>
        </p:txBody>
      </p:sp>
      <p:sp>
        <p:nvSpPr>
          <p:cNvPr id="113" name="Google Shape;113;p3"/>
          <p:cNvSpPr txBox="1"/>
          <p:nvPr/>
        </p:nvSpPr>
        <p:spPr>
          <a:xfrm>
            <a:off x="7286575" y="1834874"/>
            <a:ext cx="3342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Calibri"/>
                <a:ea typeface="Calibri"/>
                <a:cs typeface="Calibri"/>
                <a:sym typeface="Calibri"/>
              </a:rPr>
              <a:t>Huellas &amp; Salud</a:t>
            </a:r>
            <a:endParaRPr b="1" i="0" sz="1400" u="none" cap="none" strike="noStrike">
              <a:solidFill>
                <a:srgbClr val="000000"/>
              </a:solidFill>
              <a:latin typeface="Arial"/>
              <a:ea typeface="Arial"/>
              <a:cs typeface="Arial"/>
              <a:sym typeface="Arial"/>
            </a:endParaRPr>
          </a:p>
        </p:txBody>
      </p:sp>
      <p:cxnSp>
        <p:nvCxnSpPr>
          <p:cNvPr id="114" name="Google Shape;114;p3"/>
          <p:cNvCxnSpPr/>
          <p:nvPr/>
        </p:nvCxnSpPr>
        <p:spPr>
          <a:xfrm>
            <a:off x="10231352" y="5701358"/>
            <a:ext cx="720000" cy="0"/>
          </a:xfrm>
          <a:prstGeom prst="straightConnector1">
            <a:avLst/>
          </a:prstGeom>
          <a:noFill/>
          <a:ln cap="flat" cmpd="sng" w="50800">
            <a:solidFill>
              <a:schemeClr val="accent6"/>
            </a:solidFill>
            <a:prstDash val="solid"/>
            <a:miter lim="800000"/>
            <a:headEnd len="sm" w="sm" type="none"/>
            <a:tailEnd len="sm" w="sm" type="none"/>
          </a:ln>
        </p:spPr>
      </p:cxnSp>
      <p:sp>
        <p:nvSpPr>
          <p:cNvPr id="115" name="Google Shape;115;p3"/>
          <p:cNvSpPr txBox="1"/>
          <p:nvPr/>
        </p:nvSpPr>
        <p:spPr>
          <a:xfrm>
            <a:off x="5965375" y="2753100"/>
            <a:ext cx="5807400" cy="2862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s-MX" sz="2000" u="none" cap="none" strike="noStrike">
                <a:solidFill>
                  <a:schemeClr val="dk1"/>
                </a:solidFill>
                <a:latin typeface="Calibri"/>
                <a:ea typeface="Calibri"/>
                <a:cs typeface="Calibri"/>
                <a:sym typeface="Calibri"/>
              </a:rPr>
              <a:t>Es un software tecnológico enfocado en la gestión integral veterinaria, el cual permite la optimización de procesos administrativos,  automatizando tareas repetitivas como el registro de usuarios, el  control y gestión de inventario, la venta de productos, el agendamiento de citas, la visualización de los distintos procedimientos que se efectúan y permitir una comunicación efectiva y una experiencia de usuario intuitiva, ágil y segura.</a:t>
            </a:r>
            <a:endParaRPr b="0" i="0" sz="1600" u="none" cap="none" strike="noStrike">
              <a:solidFill>
                <a:srgbClr val="000000"/>
              </a:solidFill>
              <a:latin typeface="Arial"/>
              <a:ea typeface="Arial"/>
              <a:cs typeface="Arial"/>
              <a:sym typeface="Arial"/>
            </a:endParaRPr>
          </a:p>
        </p:txBody>
      </p:sp>
      <p:pic>
        <p:nvPicPr>
          <p:cNvPr id="116" name="Google Shape;116;p3"/>
          <p:cNvPicPr preferRelativeResize="0"/>
          <p:nvPr/>
        </p:nvPicPr>
        <p:blipFill rotWithShape="1">
          <a:blip r:embed="rId3">
            <a:alphaModFix/>
          </a:blip>
          <a:srcRect b="0" l="0" r="0" t="0"/>
          <a:stretch/>
        </p:blipFill>
        <p:spPr>
          <a:xfrm>
            <a:off x="951950" y="2481375"/>
            <a:ext cx="3756275" cy="31623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Objetivo General</a:t>
            </a:r>
            <a:endParaRPr b="0" i="0" sz="1800" u="none" cap="none" strike="noStrike">
              <a:solidFill>
                <a:schemeClr val="dk1"/>
              </a:solidFill>
              <a:latin typeface="Calibri"/>
              <a:ea typeface="Calibri"/>
              <a:cs typeface="Calibri"/>
              <a:sym typeface="Calibri"/>
            </a:endParaRPr>
          </a:p>
        </p:txBody>
      </p:sp>
      <p:cxnSp>
        <p:nvCxnSpPr>
          <p:cNvPr id="122" name="Google Shape;122;p4"/>
          <p:cNvCxnSpPr>
            <a:stCxn id="121" idx="1"/>
            <a:endCxn id="121" idx="3"/>
          </p:cNvCxnSpPr>
          <p:nvPr/>
        </p:nvCxnSpPr>
        <p:spPr>
          <a:xfrm>
            <a:off x="950054" y="1142432"/>
            <a:ext cx="5547900" cy="0"/>
          </a:xfrm>
          <a:prstGeom prst="straightConnector1">
            <a:avLst/>
          </a:prstGeom>
          <a:noFill/>
          <a:ln cap="flat" cmpd="sng" w="50800">
            <a:solidFill>
              <a:schemeClr val="accent6"/>
            </a:solidFill>
            <a:prstDash val="solid"/>
            <a:miter lim="800000"/>
            <a:headEnd len="sm" w="sm" type="none"/>
            <a:tailEnd len="sm" w="sm" type="none"/>
          </a:ln>
        </p:spPr>
      </p:cxnSp>
      <p:sp>
        <p:nvSpPr>
          <p:cNvPr id="123" name="Google Shape;123;p4"/>
          <p:cNvSpPr txBox="1"/>
          <p:nvPr/>
        </p:nvSpPr>
        <p:spPr>
          <a:xfrm>
            <a:off x="1098200" y="2272713"/>
            <a:ext cx="5399700" cy="2524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800"/>
              <a:buFont typeface="Arial"/>
              <a:buNone/>
            </a:pPr>
            <a:r>
              <a:rPr b="0" i="0" lang="es-MX" sz="1900" u="none" cap="none" strike="noStrike">
                <a:solidFill>
                  <a:schemeClr val="dk1"/>
                </a:solidFill>
                <a:latin typeface="Arial"/>
                <a:ea typeface="Arial"/>
                <a:cs typeface="Arial"/>
                <a:sym typeface="Arial"/>
              </a:rPr>
              <a:t>Implementar el software Huellas y Salud el cual optimice los procesos administrativos de las veterinarias, optimizando procesos como el agendamiento de citas el seguimiento de pacientes, la gestión de productos y servicios, y la atención al cliente, con el fin de mejorar la calidad del servicio y la satisfacción de los dueños de mascotas.</a:t>
            </a:r>
            <a:endParaRPr b="0" i="0" sz="1900" u="none" cap="none" strike="noStrike">
              <a:solidFill>
                <a:schemeClr val="dk1"/>
              </a:solidFill>
              <a:latin typeface="Arial"/>
              <a:ea typeface="Arial"/>
              <a:cs typeface="Arial"/>
              <a:sym typeface="Arial"/>
            </a:endParaRPr>
          </a:p>
        </p:txBody>
      </p:sp>
      <p:pic>
        <p:nvPicPr>
          <p:cNvPr id="124" name="Google Shape;124;p4"/>
          <p:cNvPicPr preferRelativeResize="0"/>
          <p:nvPr/>
        </p:nvPicPr>
        <p:blipFill rotWithShape="1">
          <a:blip r:embed="rId3">
            <a:alphaModFix/>
          </a:blip>
          <a:srcRect b="0" l="0" r="0" t="0"/>
          <a:stretch/>
        </p:blipFill>
        <p:spPr>
          <a:xfrm>
            <a:off x="6942075" y="1456876"/>
            <a:ext cx="4155875" cy="4155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5"/>
          <p:cNvSpPr txBox="1"/>
          <p:nvPr/>
        </p:nvSpPr>
        <p:spPr>
          <a:xfrm>
            <a:off x="950054" y="605917"/>
            <a:ext cx="5547900" cy="107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3000" u="none" cap="none" strike="noStrike">
                <a:solidFill>
                  <a:srgbClr val="38AA00"/>
                </a:solidFill>
                <a:latin typeface="Work Sans Light"/>
                <a:ea typeface="Work Sans Light"/>
                <a:cs typeface="Work Sans Light"/>
                <a:sym typeface="Work Sans Light"/>
              </a:rPr>
              <a:t>Objetivos Específicos</a:t>
            </a:r>
            <a:endParaRPr b="0" i="0" sz="3000" u="none" cap="none" strike="noStrike">
              <a:solidFill>
                <a:schemeClr val="dk1"/>
              </a:solidFill>
              <a:latin typeface="Calibri"/>
              <a:ea typeface="Calibri"/>
              <a:cs typeface="Calibri"/>
              <a:sym typeface="Calibri"/>
            </a:endParaRPr>
          </a:p>
        </p:txBody>
      </p:sp>
      <p:cxnSp>
        <p:nvCxnSpPr>
          <p:cNvPr id="130" name="Google Shape;130;p5"/>
          <p:cNvCxnSpPr/>
          <p:nvPr/>
        </p:nvCxnSpPr>
        <p:spPr>
          <a:xfrm flipH="1" rot="10800000">
            <a:off x="964400" y="1094375"/>
            <a:ext cx="5028000" cy="12900"/>
          </a:xfrm>
          <a:prstGeom prst="straightConnector1">
            <a:avLst/>
          </a:prstGeom>
          <a:noFill/>
          <a:ln cap="flat" cmpd="sng" w="50800">
            <a:solidFill>
              <a:schemeClr val="accent6"/>
            </a:solidFill>
            <a:prstDash val="solid"/>
            <a:miter lim="800000"/>
            <a:headEnd len="sm" w="sm" type="none"/>
            <a:tailEnd len="sm" w="sm" type="none"/>
          </a:ln>
        </p:spPr>
      </p:cxnSp>
      <p:sp>
        <p:nvSpPr>
          <p:cNvPr id="131" name="Google Shape;131;p5"/>
          <p:cNvSpPr txBox="1"/>
          <p:nvPr/>
        </p:nvSpPr>
        <p:spPr>
          <a:xfrm>
            <a:off x="319650" y="1304350"/>
            <a:ext cx="5547900" cy="5317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330200" lvl="0" marL="457200" marR="0" rtl="0" algn="l">
              <a:lnSpc>
                <a:spcPct val="107916"/>
              </a:lnSpc>
              <a:spcBef>
                <a:spcPts val="1200"/>
              </a:spcBef>
              <a:spcAft>
                <a:spcPts val="0"/>
              </a:spcAft>
              <a:buClr>
                <a:schemeClr val="dk1"/>
              </a:buClr>
              <a:buSzPts val="1600"/>
              <a:buFont typeface="Arial"/>
              <a:buChar char="●"/>
            </a:pPr>
            <a:r>
              <a:rPr b="0" i="0" lang="es-MX" sz="1600" u="none" cap="none" strike="noStrike">
                <a:solidFill>
                  <a:schemeClr val="dk1"/>
                </a:solidFill>
                <a:highlight>
                  <a:schemeClr val="lt1"/>
                </a:highlight>
                <a:latin typeface="Arial"/>
                <a:ea typeface="Arial"/>
                <a:cs typeface="Arial"/>
                <a:sym typeface="Arial"/>
              </a:rPr>
              <a:t>Diseñar una interfaz que permita a los usuarios programar, modificar y cancelar citas de manera sencilla, con recordatorios automáticos para propietarios.</a:t>
            </a:r>
            <a:endParaRPr b="0" i="0" sz="1600" u="none" cap="none" strike="noStrike">
              <a:solidFill>
                <a:schemeClr val="dk1"/>
              </a:solidFill>
              <a:highlight>
                <a:schemeClr val="lt1"/>
              </a:highlight>
              <a:latin typeface="Arial"/>
              <a:ea typeface="Arial"/>
              <a:cs typeface="Arial"/>
              <a:sym typeface="Arial"/>
            </a:endParaRPr>
          </a:p>
          <a:p>
            <a:pPr indent="-330200" lvl="0" marL="457200" marR="0" rtl="0" algn="l">
              <a:lnSpc>
                <a:spcPct val="107916"/>
              </a:lnSpc>
              <a:spcBef>
                <a:spcPts val="0"/>
              </a:spcBef>
              <a:spcAft>
                <a:spcPts val="0"/>
              </a:spcAft>
              <a:buClr>
                <a:schemeClr val="dk1"/>
              </a:buClr>
              <a:buSzPts val="1600"/>
              <a:buFont typeface="Arial"/>
              <a:buChar char="●"/>
            </a:pPr>
            <a:r>
              <a:rPr b="0" i="0" lang="es-MX" sz="1600" u="none" cap="none" strike="noStrike">
                <a:solidFill>
                  <a:schemeClr val="dk1"/>
                </a:solidFill>
                <a:highlight>
                  <a:schemeClr val="lt1"/>
                </a:highlight>
                <a:latin typeface="Arial"/>
                <a:ea typeface="Arial"/>
                <a:cs typeface="Arial"/>
                <a:sym typeface="Arial"/>
              </a:rPr>
              <a:t>Crear funcionalidades que permitan registrar y actualizar el historial médico de cada mascota, incluyendo vacunaciones, tratamientos y alergias.</a:t>
            </a:r>
            <a:endParaRPr b="0" i="0" sz="1600" u="none" cap="none" strike="noStrike">
              <a:solidFill>
                <a:schemeClr val="dk1"/>
              </a:solidFill>
              <a:highlight>
                <a:schemeClr val="lt1"/>
              </a:highlight>
              <a:latin typeface="Arial"/>
              <a:ea typeface="Arial"/>
              <a:cs typeface="Arial"/>
              <a:sym typeface="Arial"/>
            </a:endParaRPr>
          </a:p>
          <a:p>
            <a:pPr indent="-330200" lvl="0" marL="457200" marR="0" rtl="0" algn="l">
              <a:lnSpc>
                <a:spcPct val="107916"/>
              </a:lnSpc>
              <a:spcBef>
                <a:spcPts val="0"/>
              </a:spcBef>
              <a:spcAft>
                <a:spcPts val="0"/>
              </a:spcAft>
              <a:buClr>
                <a:schemeClr val="dk1"/>
              </a:buClr>
              <a:buSzPts val="1600"/>
              <a:buFont typeface="Arial"/>
              <a:buChar char="●"/>
            </a:pPr>
            <a:r>
              <a:rPr b="0" i="0" lang="es-MX" sz="1600" u="none" cap="none" strike="noStrike">
                <a:solidFill>
                  <a:schemeClr val="dk1"/>
                </a:solidFill>
                <a:highlight>
                  <a:schemeClr val="lt1"/>
                </a:highlight>
                <a:latin typeface="Arial"/>
                <a:ea typeface="Arial"/>
                <a:cs typeface="Arial"/>
                <a:sym typeface="Arial"/>
              </a:rPr>
              <a:t>Integrar un inventario de productos y servicios ofrecidos por la clínica, facilitando la gestión de stock y la facturación.</a:t>
            </a:r>
            <a:endParaRPr b="0" i="0" sz="1600" u="none" cap="none" strike="noStrike">
              <a:solidFill>
                <a:schemeClr val="dk1"/>
              </a:solidFill>
              <a:highlight>
                <a:schemeClr val="lt1"/>
              </a:highlight>
              <a:latin typeface="Arial"/>
              <a:ea typeface="Arial"/>
              <a:cs typeface="Arial"/>
              <a:sym typeface="Arial"/>
            </a:endParaRPr>
          </a:p>
          <a:p>
            <a:pPr indent="-330200" lvl="0" marL="457200" marR="0" rtl="0" algn="l">
              <a:lnSpc>
                <a:spcPct val="107916"/>
              </a:lnSpc>
              <a:spcBef>
                <a:spcPts val="0"/>
              </a:spcBef>
              <a:spcAft>
                <a:spcPts val="0"/>
              </a:spcAft>
              <a:buClr>
                <a:schemeClr val="dk1"/>
              </a:buClr>
              <a:buSzPts val="1600"/>
              <a:buFont typeface="Arial"/>
              <a:buChar char="●"/>
            </a:pPr>
            <a:r>
              <a:rPr b="0" i="0" lang="es-MX" sz="1600" u="none" cap="none" strike="noStrike">
                <a:solidFill>
                  <a:schemeClr val="dk1"/>
                </a:solidFill>
                <a:highlight>
                  <a:schemeClr val="lt1"/>
                </a:highlight>
                <a:latin typeface="Arial"/>
                <a:ea typeface="Arial"/>
                <a:cs typeface="Arial"/>
                <a:sym typeface="Arial"/>
              </a:rPr>
              <a:t>Implementar herramientas de comunicación que permitan a los propietarios realizar consultas y recibir información sobre el bienestar de sus mascotas.</a:t>
            </a:r>
            <a:endParaRPr b="0" i="0" sz="1600" u="none" cap="none" strike="noStrike">
              <a:solidFill>
                <a:schemeClr val="dk1"/>
              </a:solidFill>
              <a:highlight>
                <a:schemeClr val="lt1"/>
              </a:highlight>
              <a:latin typeface="Arial"/>
              <a:ea typeface="Arial"/>
              <a:cs typeface="Arial"/>
              <a:sym typeface="Arial"/>
            </a:endParaRPr>
          </a:p>
          <a:p>
            <a:pPr indent="-330200" lvl="0" marL="457200" marR="0" rtl="0" algn="l">
              <a:lnSpc>
                <a:spcPct val="107916"/>
              </a:lnSpc>
              <a:spcBef>
                <a:spcPts val="0"/>
              </a:spcBef>
              <a:spcAft>
                <a:spcPts val="0"/>
              </a:spcAft>
              <a:buClr>
                <a:schemeClr val="dk1"/>
              </a:buClr>
              <a:buSzPts val="1600"/>
              <a:buFont typeface="Arial"/>
              <a:buChar char="●"/>
            </a:pPr>
            <a:r>
              <a:rPr b="0" i="0" lang="es-MX" sz="1600" u="none" cap="none" strike="noStrike">
                <a:solidFill>
                  <a:schemeClr val="dk1"/>
                </a:solidFill>
                <a:highlight>
                  <a:schemeClr val="lt1"/>
                </a:highlight>
                <a:latin typeface="Arial"/>
                <a:ea typeface="Arial"/>
                <a:cs typeface="Arial"/>
                <a:sym typeface="Arial"/>
              </a:rPr>
              <a:t>Desarrollar un sistema de informes que permita a los usuarios analizar datos sobre consultas, ingresos y el estado de salud de los pacientes.</a:t>
            </a:r>
            <a:endParaRPr b="0" i="0" sz="1600" u="none" cap="none" strike="noStrike">
              <a:solidFill>
                <a:schemeClr val="dk1"/>
              </a:solidFill>
              <a:highlight>
                <a:schemeClr val="lt1"/>
              </a:highlight>
              <a:latin typeface="Arial"/>
              <a:ea typeface="Arial"/>
              <a:cs typeface="Arial"/>
              <a:sym typeface="Arial"/>
            </a:endParaRPr>
          </a:p>
          <a:p>
            <a:pPr indent="-330200" lvl="0" marL="457200" marR="0" rtl="0" algn="just">
              <a:lnSpc>
                <a:spcPct val="107916"/>
              </a:lnSpc>
              <a:spcBef>
                <a:spcPts val="0"/>
              </a:spcBef>
              <a:spcAft>
                <a:spcPts val="0"/>
              </a:spcAft>
              <a:buClr>
                <a:schemeClr val="dk1"/>
              </a:buClr>
              <a:buSzPts val="1600"/>
              <a:buFont typeface="Arial"/>
              <a:buChar char="●"/>
            </a:pPr>
            <a:r>
              <a:rPr b="0" i="0" lang="es-MX" sz="1600" u="none" cap="none" strike="noStrike">
                <a:solidFill>
                  <a:schemeClr val="dk1"/>
                </a:solidFill>
                <a:highlight>
                  <a:schemeClr val="lt1"/>
                </a:highlight>
                <a:latin typeface="Arial"/>
                <a:ea typeface="Arial"/>
                <a:cs typeface="Arial"/>
                <a:sym typeface="Arial"/>
              </a:rPr>
              <a:t>Desarrollar el software con todas las funcionalidades anteriores para así poder implementarlo.</a:t>
            </a:r>
            <a:endParaRPr b="0" i="0" sz="2214" u="none" cap="none" strike="noStrike">
              <a:solidFill>
                <a:schemeClr val="dk1"/>
              </a:solidFill>
              <a:highlight>
                <a:schemeClr val="lt1"/>
              </a:highlight>
              <a:latin typeface="Arial"/>
              <a:ea typeface="Arial"/>
              <a:cs typeface="Arial"/>
              <a:sym typeface="Arial"/>
            </a:endParaRPr>
          </a:p>
          <a:p>
            <a:pPr indent="0" lvl="0" marL="0" marR="0" rtl="0" algn="just">
              <a:lnSpc>
                <a:spcPct val="87916"/>
              </a:lnSpc>
              <a:spcBef>
                <a:spcPts val="800"/>
              </a:spcBef>
              <a:spcAft>
                <a:spcPts val="800"/>
              </a:spcAft>
              <a:buClr>
                <a:srgbClr val="000000"/>
              </a:buClr>
              <a:buSzPts val="275"/>
              <a:buFont typeface="Arial"/>
              <a:buNone/>
            </a:pPr>
            <a:r>
              <a:t/>
            </a:r>
            <a:endParaRPr b="0" i="0" sz="350" u="none" cap="none" strike="noStrike">
              <a:solidFill>
                <a:schemeClr val="dk1"/>
              </a:solidFill>
              <a:latin typeface="Arial"/>
              <a:ea typeface="Arial"/>
              <a:cs typeface="Arial"/>
              <a:sym typeface="Arial"/>
            </a:endParaRPr>
          </a:p>
        </p:txBody>
      </p:sp>
      <p:pic>
        <p:nvPicPr>
          <p:cNvPr id="132" name="Google Shape;132;p5"/>
          <p:cNvPicPr preferRelativeResize="0"/>
          <p:nvPr/>
        </p:nvPicPr>
        <p:blipFill rotWithShape="1">
          <a:blip r:embed="rId3">
            <a:alphaModFix/>
          </a:blip>
          <a:srcRect b="7885" l="0" r="0" t="0"/>
          <a:stretch/>
        </p:blipFill>
        <p:spPr>
          <a:xfrm>
            <a:off x="6419400" y="1304350"/>
            <a:ext cx="5389250" cy="49644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6"/>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Planteamiento del Problema</a:t>
            </a:r>
            <a:endParaRPr b="0" i="0" sz="1800" u="none" cap="none" strike="noStrike">
              <a:solidFill>
                <a:schemeClr val="dk1"/>
              </a:solidFill>
              <a:latin typeface="Calibri"/>
              <a:ea typeface="Calibri"/>
              <a:cs typeface="Calibri"/>
              <a:sym typeface="Calibri"/>
            </a:endParaRPr>
          </a:p>
        </p:txBody>
      </p:sp>
      <p:cxnSp>
        <p:nvCxnSpPr>
          <p:cNvPr id="138" name="Google Shape;138;p6"/>
          <p:cNvCxnSpPr>
            <a:stCxn id="137" idx="1"/>
            <a:endCxn id="137" idx="3"/>
          </p:cNvCxnSpPr>
          <p:nvPr/>
        </p:nvCxnSpPr>
        <p:spPr>
          <a:xfrm>
            <a:off x="950054" y="1142432"/>
            <a:ext cx="5547900" cy="0"/>
          </a:xfrm>
          <a:prstGeom prst="straightConnector1">
            <a:avLst/>
          </a:prstGeom>
          <a:noFill/>
          <a:ln cap="flat" cmpd="sng" w="50800">
            <a:solidFill>
              <a:schemeClr val="accent6"/>
            </a:solidFill>
            <a:prstDash val="solid"/>
            <a:miter lim="800000"/>
            <a:headEnd len="sm" w="sm" type="none"/>
            <a:tailEnd len="sm" w="sm" type="none"/>
          </a:ln>
        </p:spPr>
      </p:cxnSp>
      <p:sp>
        <p:nvSpPr>
          <p:cNvPr id="139" name="Google Shape;139;p6"/>
          <p:cNvSpPr txBox="1"/>
          <p:nvPr/>
        </p:nvSpPr>
        <p:spPr>
          <a:xfrm>
            <a:off x="1041075" y="2404650"/>
            <a:ext cx="5365800" cy="2956200"/>
          </a:xfrm>
          <a:prstGeom prst="rect">
            <a:avLst/>
          </a:prstGeom>
          <a:noFill/>
          <a:ln>
            <a:noFill/>
          </a:ln>
        </p:spPr>
        <p:txBody>
          <a:bodyPr anchorCtr="0" anchor="t" bIns="91425" lIns="91425" spcFirstLastPara="1" rIns="91425" wrap="square" tIns="91425">
            <a:spAutoFit/>
          </a:bodyPr>
          <a:lstStyle/>
          <a:p>
            <a:pPr indent="0" lvl="0" marL="0" marR="0" rtl="0" algn="just">
              <a:lnSpc>
                <a:spcPct val="107916"/>
              </a:lnSpc>
              <a:spcBef>
                <a:spcPts val="0"/>
              </a:spcBef>
              <a:spcAft>
                <a:spcPts val="0"/>
              </a:spcAft>
              <a:buClr>
                <a:schemeClr val="dk1"/>
              </a:buClr>
              <a:buSzPts val="1100"/>
              <a:buFont typeface="Arial"/>
              <a:buNone/>
            </a:pPr>
            <a:r>
              <a:rPr b="0" i="0" lang="es-MX" sz="1800" u="none" cap="none" strike="noStrike">
                <a:solidFill>
                  <a:schemeClr val="dk1"/>
                </a:solidFill>
                <a:highlight>
                  <a:schemeClr val="lt1"/>
                </a:highlight>
                <a:latin typeface="Arial"/>
                <a:ea typeface="Arial"/>
                <a:cs typeface="Arial"/>
                <a:sym typeface="Arial"/>
              </a:rPr>
              <a:t>La empresa Veterinaria Animal Planet se enfrenta a una serie de problemas operativos que afectan la eficiencia, precisión y calidad del servicio. La falta de un sistema de gestión digital integrado genera pérdidas de tiempo, errores y una mala experiencia para los clientes. Estos problemas limitan el crecimiento del negocio y la capacidad de ofrecer un servicio óptimo.</a:t>
            </a:r>
            <a:endParaRPr b="0" i="0" sz="1700" u="none" cap="none" strike="noStrike">
              <a:solidFill>
                <a:schemeClr val="dk1"/>
              </a:solidFill>
              <a:highlight>
                <a:schemeClr val="lt1"/>
              </a:highlight>
              <a:latin typeface="Arial"/>
              <a:ea typeface="Arial"/>
              <a:cs typeface="Arial"/>
              <a:sym typeface="Arial"/>
            </a:endParaRPr>
          </a:p>
          <a:p>
            <a:pPr indent="0" lvl="0" marL="0" marR="0" rtl="0" algn="just">
              <a:lnSpc>
                <a:spcPct val="107916"/>
              </a:lnSpc>
              <a:spcBef>
                <a:spcPts val="800"/>
              </a:spcBef>
              <a:spcAft>
                <a:spcPts val="80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40" name="Google Shape;140;p6"/>
          <p:cNvPicPr preferRelativeResize="0"/>
          <p:nvPr/>
        </p:nvPicPr>
        <p:blipFill rotWithShape="1">
          <a:blip r:embed="rId3">
            <a:alphaModFix/>
          </a:blip>
          <a:srcRect b="0" l="0" r="0" t="0"/>
          <a:stretch/>
        </p:blipFill>
        <p:spPr>
          <a:xfrm>
            <a:off x="7593797" y="1950900"/>
            <a:ext cx="3343275" cy="3409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7"/>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Pregunta  Problema</a:t>
            </a:r>
            <a:endParaRPr b="0" i="0" sz="1800" u="none" cap="none" strike="noStrike">
              <a:solidFill>
                <a:schemeClr val="dk1"/>
              </a:solidFill>
              <a:latin typeface="Calibri"/>
              <a:ea typeface="Calibri"/>
              <a:cs typeface="Calibri"/>
              <a:sym typeface="Calibri"/>
            </a:endParaRPr>
          </a:p>
        </p:txBody>
      </p:sp>
      <p:cxnSp>
        <p:nvCxnSpPr>
          <p:cNvPr id="146" name="Google Shape;146;p7"/>
          <p:cNvCxnSpPr>
            <a:stCxn id="145" idx="1"/>
            <a:endCxn id="145" idx="3"/>
          </p:cNvCxnSpPr>
          <p:nvPr/>
        </p:nvCxnSpPr>
        <p:spPr>
          <a:xfrm>
            <a:off x="950054" y="1142432"/>
            <a:ext cx="5547900" cy="0"/>
          </a:xfrm>
          <a:prstGeom prst="straightConnector1">
            <a:avLst/>
          </a:prstGeom>
          <a:noFill/>
          <a:ln cap="flat" cmpd="sng" w="50800">
            <a:solidFill>
              <a:schemeClr val="accent6"/>
            </a:solidFill>
            <a:prstDash val="solid"/>
            <a:miter lim="800000"/>
            <a:headEnd len="sm" w="sm" type="none"/>
            <a:tailEnd len="sm" w="sm" type="none"/>
          </a:ln>
        </p:spPr>
      </p:cxnSp>
      <p:sp>
        <p:nvSpPr>
          <p:cNvPr id="147" name="Google Shape;147;p7"/>
          <p:cNvSpPr txBox="1"/>
          <p:nvPr/>
        </p:nvSpPr>
        <p:spPr>
          <a:xfrm>
            <a:off x="1042000" y="2684400"/>
            <a:ext cx="5547900" cy="1489200"/>
          </a:xfrm>
          <a:prstGeom prst="rect">
            <a:avLst/>
          </a:prstGeom>
          <a:noFill/>
          <a:ln>
            <a:noFill/>
          </a:ln>
        </p:spPr>
        <p:txBody>
          <a:bodyPr anchorCtr="0" anchor="t" bIns="91425" lIns="91425" spcFirstLastPara="1" rIns="91425" wrap="square" tIns="91425">
            <a:spAutoFit/>
          </a:bodyPr>
          <a:lstStyle/>
          <a:p>
            <a:pPr indent="0" lvl="0" marL="0" marR="0" rtl="0" algn="just">
              <a:lnSpc>
                <a:spcPct val="107916"/>
              </a:lnSpc>
              <a:spcBef>
                <a:spcPts val="0"/>
              </a:spcBef>
              <a:spcAft>
                <a:spcPts val="0"/>
              </a:spcAft>
              <a:buClr>
                <a:srgbClr val="000000"/>
              </a:buClr>
              <a:buSzPts val="2000"/>
              <a:buFont typeface="Arial"/>
              <a:buNone/>
            </a:pPr>
            <a:r>
              <a:rPr b="0" i="0" lang="es-MX" sz="2000" u="none" cap="none" strike="noStrike">
                <a:solidFill>
                  <a:schemeClr val="dk1"/>
                </a:solidFill>
                <a:latin typeface="Arial"/>
                <a:ea typeface="Arial"/>
                <a:cs typeface="Arial"/>
                <a:sym typeface="Arial"/>
              </a:rPr>
              <a:t>¿Cómo puede un software de gestión veterinaria integral mejorar la eficiencia operativa y la calidad de atención en la  Veterinaria Animal Planet?</a:t>
            </a:r>
            <a:endParaRPr b="0" i="0" sz="2600" u="none" cap="none" strike="noStrike">
              <a:solidFill>
                <a:srgbClr val="000000"/>
              </a:solidFill>
              <a:latin typeface="Arial"/>
              <a:ea typeface="Arial"/>
              <a:cs typeface="Arial"/>
              <a:sym typeface="Arial"/>
            </a:endParaRPr>
          </a:p>
        </p:txBody>
      </p:sp>
      <p:pic>
        <p:nvPicPr>
          <p:cNvPr id="148" name="Google Shape;148;p7"/>
          <p:cNvPicPr preferRelativeResize="0"/>
          <p:nvPr/>
        </p:nvPicPr>
        <p:blipFill rotWithShape="1">
          <a:blip r:embed="rId3">
            <a:alphaModFix/>
          </a:blip>
          <a:srcRect b="0" l="0" r="0" t="0"/>
          <a:stretch/>
        </p:blipFill>
        <p:spPr>
          <a:xfrm>
            <a:off x="7533600" y="1649850"/>
            <a:ext cx="3558275" cy="3558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8"/>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Alcance </a:t>
            </a:r>
            <a:endParaRPr b="0" i="0" sz="1800" u="none" cap="none" strike="noStrike">
              <a:solidFill>
                <a:schemeClr val="dk1"/>
              </a:solidFill>
              <a:latin typeface="Calibri"/>
              <a:ea typeface="Calibri"/>
              <a:cs typeface="Calibri"/>
              <a:sym typeface="Calibri"/>
            </a:endParaRPr>
          </a:p>
        </p:txBody>
      </p:sp>
      <p:cxnSp>
        <p:nvCxnSpPr>
          <p:cNvPr id="154" name="Google Shape;154;p8"/>
          <p:cNvCxnSpPr/>
          <p:nvPr/>
        </p:nvCxnSpPr>
        <p:spPr>
          <a:xfrm>
            <a:off x="697304" y="1142445"/>
            <a:ext cx="5547900" cy="0"/>
          </a:xfrm>
          <a:prstGeom prst="straightConnector1">
            <a:avLst/>
          </a:prstGeom>
          <a:noFill/>
          <a:ln cap="flat" cmpd="sng" w="50800">
            <a:solidFill>
              <a:schemeClr val="accent6"/>
            </a:solidFill>
            <a:prstDash val="solid"/>
            <a:miter lim="800000"/>
            <a:headEnd len="sm" w="sm" type="none"/>
            <a:tailEnd len="sm" w="sm" type="none"/>
          </a:ln>
        </p:spPr>
      </p:cxnSp>
      <p:sp>
        <p:nvSpPr>
          <p:cNvPr id="155" name="Google Shape;155;p8"/>
          <p:cNvSpPr txBox="1"/>
          <p:nvPr/>
        </p:nvSpPr>
        <p:spPr>
          <a:xfrm>
            <a:off x="654250" y="1556925"/>
            <a:ext cx="5634000" cy="4151700"/>
          </a:xfrm>
          <a:prstGeom prst="rect">
            <a:avLst/>
          </a:prstGeom>
          <a:noFill/>
          <a:ln>
            <a:noFill/>
          </a:ln>
        </p:spPr>
        <p:txBody>
          <a:bodyPr anchorCtr="0" anchor="t" bIns="91425" lIns="91425" spcFirstLastPara="1" rIns="91425" wrap="square" tIns="91425">
            <a:spAutoFit/>
          </a:bodyPr>
          <a:lstStyle/>
          <a:p>
            <a:pPr indent="0" lvl="0" marL="0" marR="0" rtl="0" algn="just">
              <a:lnSpc>
                <a:spcPct val="107916"/>
              </a:lnSpc>
              <a:spcBef>
                <a:spcPts val="0"/>
              </a:spcBef>
              <a:spcAft>
                <a:spcPts val="800"/>
              </a:spcAft>
              <a:buClr>
                <a:schemeClr val="dk1"/>
              </a:buClr>
              <a:buSzPts val="1100"/>
              <a:buFont typeface="Arial"/>
              <a:buNone/>
            </a:pPr>
            <a:r>
              <a:rPr b="0" i="0" lang="es-MX" sz="1600" u="none" cap="none" strike="noStrike">
                <a:solidFill>
                  <a:schemeClr val="dk1"/>
                </a:solidFill>
                <a:latin typeface="Arial"/>
                <a:ea typeface="Arial"/>
                <a:cs typeface="Arial"/>
                <a:sym typeface="Arial"/>
              </a:rPr>
              <a:t>El sistema de gestión Huellas y Salud al ser implementado permitirá al personal gestionar de manera más eficiente las citas y tratamientos médicos, reduciendo tiempos de espera y errores administrativos. Facilitará el registro y seguimiento detallado de historiales médicos, vacunaciones y tratamientos de las mascotas, asegurando una atención precisa y personalizada. Contará con herramientas para el control automatizado del inventario, evitando faltantes o excesos de stock, y optimizará el proceso de facturación, haciendo más ágil y transparente la gestión financiera. También mejorará la experiencia del cliente al ofrecer recordatorios automáticos, portales de acceso a información relevante y soporte en tiempo real para consultas, fortaleciendo la relación con los propietarios de las mascotas.</a:t>
            </a:r>
            <a:endParaRPr b="0" i="0" sz="2000" u="none" cap="none" strike="noStrike">
              <a:solidFill>
                <a:srgbClr val="0D0D0D"/>
              </a:solidFill>
              <a:highlight>
                <a:schemeClr val="lt1"/>
              </a:highlight>
              <a:latin typeface="Roboto"/>
              <a:ea typeface="Roboto"/>
              <a:cs typeface="Roboto"/>
              <a:sym typeface="Roboto"/>
            </a:endParaRPr>
          </a:p>
        </p:txBody>
      </p:sp>
      <p:sp>
        <p:nvSpPr>
          <p:cNvPr id="156" name="Google Shape;156;p8"/>
          <p:cNvSpPr txBox="1"/>
          <p:nvPr/>
        </p:nvSpPr>
        <p:spPr>
          <a:xfrm flipH="1">
            <a:off x="10376925" y="6401425"/>
            <a:ext cx="1921500" cy="58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dk1"/>
                </a:solidFill>
                <a:uFill>
                  <a:noFill/>
                </a:uFill>
                <a:latin typeface="Calibri"/>
                <a:ea typeface="Calibri"/>
                <a:cs typeface="Calibri"/>
                <a:sym typeface="Calibri"/>
                <a:hlinkClick r:id="rId3">
                  <a:extLst>
                    <a:ext uri="{A12FA001-AC4F-418D-AE19-62706E023703}">
                      <ahyp:hlinkClr val="tx"/>
                    </a:ext>
                  </a:extLst>
                </a:hlinkClick>
              </a:rPr>
              <a:t>Ver documento</a:t>
            </a:r>
            <a:r>
              <a:rPr b="0" i="0" lang="es-MX" sz="1400" u="none" cap="none" strike="noStrike">
                <a:solidFill>
                  <a:schemeClr val="dk1"/>
                </a:solidFill>
                <a:latin typeface="Calibri"/>
                <a:ea typeface="Calibri"/>
                <a:cs typeface="Calibri"/>
                <a:sym typeface="Calibri"/>
              </a:rPr>
              <a:t> </a:t>
            </a:r>
            <a:endParaRPr b="0" i="0" sz="1400" u="none" cap="none" strike="noStrike">
              <a:solidFill>
                <a:schemeClr val="dk1"/>
              </a:solidFill>
              <a:latin typeface="Calibri"/>
              <a:ea typeface="Calibri"/>
              <a:cs typeface="Calibri"/>
              <a:sym typeface="Calibri"/>
            </a:endParaRPr>
          </a:p>
        </p:txBody>
      </p:sp>
      <p:pic>
        <p:nvPicPr>
          <p:cNvPr id="157" name="Google Shape;157;p8"/>
          <p:cNvPicPr preferRelativeResize="0"/>
          <p:nvPr/>
        </p:nvPicPr>
        <p:blipFill rotWithShape="1">
          <a:blip r:embed="rId4">
            <a:alphaModFix/>
          </a:blip>
          <a:srcRect b="0" l="0" r="0" t="0"/>
          <a:stretch/>
        </p:blipFill>
        <p:spPr>
          <a:xfrm>
            <a:off x="6855375" y="1363826"/>
            <a:ext cx="4537900" cy="4537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9"/>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Mapas de Procesos </a:t>
            </a:r>
            <a:endParaRPr/>
          </a:p>
        </p:txBody>
      </p:sp>
      <p:sp>
        <p:nvSpPr>
          <p:cNvPr id="163" name="Google Shape;163;p9"/>
          <p:cNvSpPr txBox="1"/>
          <p:nvPr/>
        </p:nvSpPr>
        <p:spPr>
          <a:xfrm>
            <a:off x="10914350" y="6473700"/>
            <a:ext cx="1941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sng" cap="none" strike="noStrike">
                <a:solidFill>
                  <a:schemeClr val="hlink"/>
                </a:solidFill>
                <a:latin typeface="Calibri"/>
                <a:ea typeface="Calibri"/>
                <a:cs typeface="Calibri"/>
                <a:sym typeface="Calibri"/>
                <a:hlinkClick r:id="rId3"/>
              </a:rPr>
              <a:t>ver formato</a:t>
            </a:r>
            <a:endParaRPr b="0" i="0" sz="1800" u="none" cap="none" strike="noStrike">
              <a:solidFill>
                <a:schemeClr val="dk1"/>
              </a:solidFill>
              <a:latin typeface="Calibri"/>
              <a:ea typeface="Calibri"/>
              <a:cs typeface="Calibri"/>
              <a:sym typeface="Calibri"/>
            </a:endParaRPr>
          </a:p>
        </p:txBody>
      </p:sp>
      <p:sp>
        <p:nvSpPr>
          <p:cNvPr id="164" name="Google Shape;164;p9"/>
          <p:cNvSpPr txBox="1"/>
          <p:nvPr/>
        </p:nvSpPr>
        <p:spPr>
          <a:xfrm>
            <a:off x="364550" y="1451325"/>
            <a:ext cx="11380800" cy="2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165" name="Google Shape;165;p9"/>
          <p:cNvPicPr preferRelativeResize="0"/>
          <p:nvPr/>
        </p:nvPicPr>
        <p:blipFill rotWithShape="1">
          <a:blip r:embed="rId4">
            <a:alphaModFix/>
          </a:blip>
          <a:srcRect b="12333" l="0" r="0" t="0"/>
          <a:stretch/>
        </p:blipFill>
        <p:spPr>
          <a:xfrm>
            <a:off x="1693713" y="1991400"/>
            <a:ext cx="8722473" cy="47594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2024-03-15T00:49:27Z</dcterms:created>
  <dc:creator>Carlos Andrés Herrera Mora</dc:creator>
</cp:coreProperties>
</file>